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63" r:id="rId2"/>
  </p:sldMasterIdLst>
  <p:notesMasterIdLst>
    <p:notesMasterId r:id="rId24"/>
  </p:notesMasterIdLst>
  <p:sldIdLst>
    <p:sldId id="450" r:id="rId3"/>
    <p:sldId id="457" r:id="rId4"/>
    <p:sldId id="456" r:id="rId5"/>
    <p:sldId id="454" r:id="rId6"/>
    <p:sldId id="455" r:id="rId7"/>
    <p:sldId id="472" r:id="rId8"/>
    <p:sldId id="467" r:id="rId9"/>
    <p:sldId id="458" r:id="rId10"/>
    <p:sldId id="459" r:id="rId11"/>
    <p:sldId id="460" r:id="rId12"/>
    <p:sldId id="461" r:id="rId13"/>
    <p:sldId id="462" r:id="rId14"/>
    <p:sldId id="463" r:id="rId15"/>
    <p:sldId id="464" r:id="rId16"/>
    <p:sldId id="465" r:id="rId17"/>
    <p:sldId id="466" r:id="rId18"/>
    <p:sldId id="470" r:id="rId19"/>
    <p:sldId id="469" r:id="rId20"/>
    <p:sldId id="468" r:id="rId21"/>
    <p:sldId id="471" r:id="rId22"/>
    <p:sldId id="449" r:id="rId23"/>
  </p:sldIdLst>
  <p:sldSz cx="12192000" cy="6858000"/>
  <p:notesSz cx="6858000" cy="994568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992F"/>
    <a:srgbClr val="020202"/>
    <a:srgbClr val="F0A146"/>
    <a:srgbClr val="232122"/>
    <a:srgbClr val="F2F0FD"/>
    <a:srgbClr val="FF671C"/>
    <a:srgbClr val="444444"/>
    <a:srgbClr val="191D20"/>
    <a:srgbClr val="ED672A"/>
    <a:srgbClr val="563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3447" autoAdjust="0"/>
  </p:normalViewPr>
  <p:slideViewPr>
    <p:cSldViewPr snapToGrid="0">
      <p:cViewPr varScale="1">
        <p:scale>
          <a:sx n="110" d="100"/>
          <a:sy n="110" d="100"/>
        </p:scale>
        <p:origin x="444" y="324"/>
      </p:cViewPr>
      <p:guideLst/>
    </p:cSldViewPr>
  </p:slideViewPr>
  <p:notesTextViewPr>
    <p:cViewPr>
      <p:scale>
        <a:sx n="1" d="1"/>
        <a:sy n="1" d="1"/>
      </p:scale>
      <p:origin x="0" y="0"/>
    </p:cViewPr>
  </p:notesTextViewPr>
  <p:sorterViewPr>
    <p:cViewPr>
      <p:scale>
        <a:sx n="110" d="100"/>
        <a:sy n="110" d="100"/>
      </p:scale>
      <p:origin x="0" y="-59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5D088DCE-AD92-4916-A429-7920792E6E23}" type="datetimeFigureOut">
              <a:rPr lang="sv-SE" smtClean="0"/>
              <a:t>2026-02-05</a:t>
            </a:fld>
            <a:endParaRPr lang="sv-SE"/>
          </a:p>
        </p:txBody>
      </p:sp>
      <p:sp>
        <p:nvSpPr>
          <p:cNvPr id="4" name="Platshållare för bildobjekt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06555321-B954-406F-B0DF-D47842E27E03}" type="slidenum">
              <a:rPr lang="sv-SE" smtClean="0"/>
              <a:t>‹#›</a:t>
            </a:fld>
            <a:endParaRPr lang="sv-SE"/>
          </a:p>
        </p:txBody>
      </p:sp>
    </p:spTree>
    <p:extLst>
      <p:ext uri="{BB962C8B-B14F-4D97-AF65-F5344CB8AC3E}">
        <p14:creationId xmlns:p14="http://schemas.microsoft.com/office/powerpoint/2010/main" val="421817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38706FAD-12C0-43B7-A9F3-F2093DE4AF37}"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 planeringsmöte 2019</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sv-SE"/>
              <a:t>Klicka här för att ändra format</a:t>
            </a:r>
            <a:endParaRPr lang="en-US" dirty="0"/>
          </a:p>
        </p:txBody>
      </p:sp>
    </p:spTree>
    <p:extLst>
      <p:ext uri="{BB962C8B-B14F-4D97-AF65-F5344CB8AC3E}">
        <p14:creationId xmlns:p14="http://schemas.microsoft.com/office/powerpoint/2010/main" val="413799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20F67415-2AFC-4AFB-BF2F-71694A87601C}"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 planeringsmöte 2019</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429087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5C75DC8-34F3-48A9-BF8C-EAB984B1D331}"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 planeringsmöte 2019</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283232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5C57A452-302A-4FB8-800F-71A6B92464A0}"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sv-SE"/>
              <a:t>Klicka här för att ändra format</a:t>
            </a:r>
            <a:endParaRPr lang="en-US" dirty="0"/>
          </a:p>
        </p:txBody>
      </p:sp>
    </p:spTree>
    <p:extLst>
      <p:ext uri="{BB962C8B-B14F-4D97-AF65-F5344CB8AC3E}">
        <p14:creationId xmlns:p14="http://schemas.microsoft.com/office/powerpoint/2010/main" val="4187418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4" name="Date Placeholder 3"/>
          <p:cNvSpPr>
            <a:spLocks noGrp="1"/>
          </p:cNvSpPr>
          <p:nvPr>
            <p:ph type="dt" sz="half" idx="10"/>
          </p:nvPr>
        </p:nvSpPr>
        <p:spPr/>
        <p:txBody>
          <a:bodyPr/>
          <a:lstStyle/>
          <a:p>
            <a:fld id="{B94E6A58-0C88-466B-9887-D93DCA97633E}"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
        <p:nvSpPr>
          <p:cNvPr id="8" name="Content Placeholder 7"/>
          <p:cNvSpPr>
            <a:spLocks noGrp="1"/>
          </p:cNvSpPr>
          <p:nvPr>
            <p:ph sz="quarter" idx="13"/>
          </p:nvPr>
        </p:nvSpPr>
        <p:spPr>
          <a:xfrm>
            <a:off x="812800" y="1600200"/>
            <a:ext cx="105664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77892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sv-SE"/>
              <a:t>Klicka här för att ändra format</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D55CF785-EC95-4D9B-853B-B624253D2150}"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3472053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5" name="Date Placeholder 4"/>
          <p:cNvSpPr>
            <a:spLocks noGrp="1"/>
          </p:cNvSpPr>
          <p:nvPr>
            <p:ph type="dt" sz="half" idx="10"/>
          </p:nvPr>
        </p:nvSpPr>
        <p:spPr/>
        <p:txBody>
          <a:bodyPr/>
          <a:lstStyle/>
          <a:p>
            <a:fld id="{0EC047B8-372D-4A3F-84FF-2B32A299A242}" type="datetime1">
              <a:rPr lang="sv-SE" smtClean="0"/>
              <a:t>2026-02-05</a:t>
            </a:fld>
            <a:endParaRPr lang="sv-SE"/>
          </a:p>
        </p:txBody>
      </p:sp>
      <p:sp>
        <p:nvSpPr>
          <p:cNvPr id="6" name="Footer Placeholder 5"/>
          <p:cNvSpPr>
            <a:spLocks noGrp="1"/>
          </p:cNvSpPr>
          <p:nvPr>
            <p:ph type="ftr" sz="quarter" idx="11"/>
          </p:nvPr>
        </p:nvSpPr>
        <p:spPr/>
        <p:txBody>
          <a:bodyPr/>
          <a:lstStyle/>
          <a:p>
            <a:r>
              <a:rPr lang="sv-SE"/>
              <a:t>Harley-Davidson Club Sweden</a:t>
            </a:r>
          </a:p>
        </p:txBody>
      </p:sp>
      <p:sp>
        <p:nvSpPr>
          <p:cNvPr id="7" name="Slide Number Placeholder 6"/>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1728555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2800" y="274638"/>
            <a:ext cx="10566400" cy="1143000"/>
          </a:xfrm>
        </p:spPr>
        <p:txBody>
          <a:bodyPr/>
          <a:lstStyle>
            <a:lvl1pPr>
              <a:defRPr/>
            </a:lvl1pPr>
          </a:lstStyle>
          <a:p>
            <a:r>
              <a:rPr lang="sv-SE"/>
              <a:t>Klicka här för att ändra format</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7" name="Date Placeholder 6"/>
          <p:cNvSpPr>
            <a:spLocks noGrp="1"/>
          </p:cNvSpPr>
          <p:nvPr>
            <p:ph type="dt" sz="half" idx="10"/>
          </p:nvPr>
        </p:nvSpPr>
        <p:spPr/>
        <p:txBody>
          <a:bodyPr/>
          <a:lstStyle/>
          <a:p>
            <a:fld id="{1D27027A-22A8-48EF-A722-FDC2C4A47FBD}" type="datetime1">
              <a:rPr lang="sv-SE" smtClean="0"/>
              <a:t>2026-02-05</a:t>
            </a:fld>
            <a:endParaRPr lang="sv-SE"/>
          </a:p>
        </p:txBody>
      </p:sp>
      <p:sp>
        <p:nvSpPr>
          <p:cNvPr id="8" name="Footer Placeholder 7"/>
          <p:cNvSpPr>
            <a:spLocks noGrp="1"/>
          </p:cNvSpPr>
          <p:nvPr>
            <p:ph type="ftr" sz="quarter" idx="11"/>
          </p:nvPr>
        </p:nvSpPr>
        <p:spPr/>
        <p:txBody>
          <a:bodyPr/>
          <a:lstStyle/>
          <a:p>
            <a:r>
              <a:rPr lang="sv-SE"/>
              <a:t>Harley-Davidson Club Sweden</a:t>
            </a:r>
          </a:p>
        </p:txBody>
      </p:sp>
      <p:sp>
        <p:nvSpPr>
          <p:cNvPr id="9" name="Slide Number Placeholder 8"/>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528278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FAD7FC0D-08FC-4CD6-A302-1EB5AABC0AC2}" type="datetime1">
              <a:rPr lang="sv-SE" smtClean="0"/>
              <a:t>2026-02-05</a:t>
            </a:fld>
            <a:endParaRPr lang="sv-SE"/>
          </a:p>
        </p:txBody>
      </p:sp>
      <p:sp>
        <p:nvSpPr>
          <p:cNvPr id="4" name="Footer Placeholder 3"/>
          <p:cNvSpPr>
            <a:spLocks noGrp="1"/>
          </p:cNvSpPr>
          <p:nvPr>
            <p:ph type="ftr" sz="quarter" idx="11"/>
          </p:nvPr>
        </p:nvSpPr>
        <p:spPr/>
        <p:txBody>
          <a:bodyPr/>
          <a:lstStyle/>
          <a:p>
            <a:r>
              <a:rPr lang="sv-SE"/>
              <a:t>Harley-Davidson Club Sweden</a:t>
            </a:r>
          </a:p>
        </p:txBody>
      </p:sp>
      <p:sp>
        <p:nvSpPr>
          <p:cNvPr id="5" name="Slide Number Placeholder 4"/>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1308035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34128F-FFE4-4921-AB40-F446E5D57EEE}" type="datetime1">
              <a:rPr lang="sv-SE" smtClean="0"/>
              <a:t>2026-02-05</a:t>
            </a:fld>
            <a:endParaRPr lang="sv-SE"/>
          </a:p>
        </p:txBody>
      </p:sp>
      <p:sp>
        <p:nvSpPr>
          <p:cNvPr id="3" name="Footer Placeholder 2"/>
          <p:cNvSpPr>
            <a:spLocks noGrp="1"/>
          </p:cNvSpPr>
          <p:nvPr>
            <p:ph type="ftr" sz="quarter" idx="11"/>
          </p:nvPr>
        </p:nvSpPr>
        <p:spPr/>
        <p:txBody>
          <a:bodyPr/>
          <a:lstStyle/>
          <a:p>
            <a:r>
              <a:rPr lang="sv-SE"/>
              <a:t>Harley-Davidson Club Sweden</a:t>
            </a:r>
          </a:p>
        </p:txBody>
      </p:sp>
      <p:sp>
        <p:nvSpPr>
          <p:cNvPr id="4" name="Slide Number Placeholder 3"/>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3882903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sv-SE"/>
              <a:t>Klicka här för att ändra format</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D5FA2BD7-5B52-4427-B2DF-0F3CE3CBFC11}" type="datetime1">
              <a:rPr lang="sv-SE" smtClean="0"/>
              <a:t>2026-02-05</a:t>
            </a:fld>
            <a:endParaRPr lang="sv-SE"/>
          </a:p>
        </p:txBody>
      </p:sp>
      <p:sp>
        <p:nvSpPr>
          <p:cNvPr id="6" name="Footer Placeholder 5"/>
          <p:cNvSpPr>
            <a:spLocks noGrp="1"/>
          </p:cNvSpPr>
          <p:nvPr>
            <p:ph type="ftr" sz="quarter" idx="11"/>
          </p:nvPr>
        </p:nvSpPr>
        <p:spPr/>
        <p:txBody>
          <a:bodyPr/>
          <a:lstStyle/>
          <a:p>
            <a:r>
              <a:rPr lang="sv-SE"/>
              <a:t>Harley-Davidson Club Sweden</a:t>
            </a:r>
          </a:p>
        </p:txBody>
      </p:sp>
      <p:sp>
        <p:nvSpPr>
          <p:cNvPr id="7" name="Slide Number Placeholder 6"/>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30024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4" name="Date Placeholder 3"/>
          <p:cNvSpPr>
            <a:spLocks noGrp="1"/>
          </p:cNvSpPr>
          <p:nvPr>
            <p:ph type="dt" sz="half" idx="10"/>
          </p:nvPr>
        </p:nvSpPr>
        <p:spPr/>
        <p:txBody>
          <a:bodyPr/>
          <a:lstStyle/>
          <a:p>
            <a:fld id="{A1BC69A3-6F24-4822-B570-C355BD00D46F}"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 planeringsmöte 2019</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
        <p:nvSpPr>
          <p:cNvPr id="8" name="Content Placeholder 7"/>
          <p:cNvSpPr>
            <a:spLocks noGrp="1"/>
          </p:cNvSpPr>
          <p:nvPr>
            <p:ph sz="quarter" idx="13"/>
          </p:nvPr>
        </p:nvSpPr>
        <p:spPr>
          <a:xfrm>
            <a:off x="812800" y="1600200"/>
            <a:ext cx="105664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003306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sv-SE"/>
              <a:t>Klicka här för att ändra format</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0BE0A71E-453C-4341-8A5C-EC0BED4FF04E}" type="datetime1">
              <a:rPr lang="sv-SE" smtClean="0"/>
              <a:t>2026-02-05</a:t>
            </a:fld>
            <a:endParaRPr lang="sv-SE"/>
          </a:p>
        </p:txBody>
      </p:sp>
      <p:sp>
        <p:nvSpPr>
          <p:cNvPr id="6" name="Footer Placeholder 5"/>
          <p:cNvSpPr>
            <a:spLocks noGrp="1"/>
          </p:cNvSpPr>
          <p:nvPr>
            <p:ph type="ftr" sz="quarter" idx="11"/>
          </p:nvPr>
        </p:nvSpPr>
        <p:spPr/>
        <p:txBody>
          <a:bodyPr/>
          <a:lstStyle/>
          <a:p>
            <a:r>
              <a:rPr lang="sv-SE"/>
              <a:t>Harley-Davidson Club Sweden</a:t>
            </a:r>
          </a:p>
        </p:txBody>
      </p:sp>
      <p:sp>
        <p:nvSpPr>
          <p:cNvPr id="7" name="Slide Number Placeholder 6"/>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1322921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A93065C-04BF-4C6D-A2D7-D5F0E1C26EA4}"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2307258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A86F54C3-57F8-45C3-8BD5-28E4D8E69F5D}"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391474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sv-SE"/>
              <a:t>Klicka här för att ändra format</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0BB671EA-512A-4ACB-B8A4-A2B60FAA5097}" type="datetime1">
              <a:rPr lang="sv-SE" smtClean="0"/>
              <a:t>2026-02-05</a:t>
            </a:fld>
            <a:endParaRPr lang="sv-SE"/>
          </a:p>
        </p:txBody>
      </p:sp>
      <p:sp>
        <p:nvSpPr>
          <p:cNvPr id="5" name="Footer Placeholder 4"/>
          <p:cNvSpPr>
            <a:spLocks noGrp="1"/>
          </p:cNvSpPr>
          <p:nvPr>
            <p:ph type="ftr" sz="quarter" idx="11"/>
          </p:nvPr>
        </p:nvSpPr>
        <p:spPr/>
        <p:txBody>
          <a:bodyPr/>
          <a:lstStyle/>
          <a:p>
            <a:r>
              <a:rPr lang="sv-SE"/>
              <a:t>Harley-Davidson Club Sweden planeringsmöte 2019</a:t>
            </a:r>
          </a:p>
        </p:txBody>
      </p:sp>
      <p:sp>
        <p:nvSpPr>
          <p:cNvPr id="6" name="Slide Number Placeholder 5"/>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2252500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5" name="Date Placeholder 4"/>
          <p:cNvSpPr>
            <a:spLocks noGrp="1"/>
          </p:cNvSpPr>
          <p:nvPr>
            <p:ph type="dt" sz="half" idx="10"/>
          </p:nvPr>
        </p:nvSpPr>
        <p:spPr/>
        <p:txBody>
          <a:bodyPr/>
          <a:lstStyle/>
          <a:p>
            <a:fld id="{89A41BC5-ADD6-46FD-9845-38F712E30BFE}" type="datetime1">
              <a:rPr lang="sv-SE" smtClean="0"/>
              <a:t>2026-02-05</a:t>
            </a:fld>
            <a:endParaRPr lang="sv-SE"/>
          </a:p>
        </p:txBody>
      </p:sp>
      <p:sp>
        <p:nvSpPr>
          <p:cNvPr id="6" name="Footer Placeholder 5"/>
          <p:cNvSpPr>
            <a:spLocks noGrp="1"/>
          </p:cNvSpPr>
          <p:nvPr>
            <p:ph type="ftr" sz="quarter" idx="11"/>
          </p:nvPr>
        </p:nvSpPr>
        <p:spPr/>
        <p:txBody>
          <a:bodyPr/>
          <a:lstStyle/>
          <a:p>
            <a:r>
              <a:rPr lang="sv-SE"/>
              <a:t>Harley-Davidson Club Sweden planeringsmöte 2019</a:t>
            </a:r>
          </a:p>
        </p:txBody>
      </p:sp>
      <p:sp>
        <p:nvSpPr>
          <p:cNvPr id="7" name="Slide Number Placeholder 6"/>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304643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2800" y="274638"/>
            <a:ext cx="10566400" cy="1143000"/>
          </a:xfrm>
        </p:spPr>
        <p:txBody>
          <a:bodyPr/>
          <a:lstStyle>
            <a:lvl1pPr>
              <a:defRPr/>
            </a:lvl1pPr>
          </a:lstStyle>
          <a:p>
            <a:r>
              <a:rPr lang="sv-SE"/>
              <a:t>Klicka här för att ändra format</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7" name="Date Placeholder 6"/>
          <p:cNvSpPr>
            <a:spLocks noGrp="1"/>
          </p:cNvSpPr>
          <p:nvPr>
            <p:ph type="dt" sz="half" idx="10"/>
          </p:nvPr>
        </p:nvSpPr>
        <p:spPr/>
        <p:txBody>
          <a:bodyPr/>
          <a:lstStyle/>
          <a:p>
            <a:fld id="{12072B45-A941-461E-85D6-4A0AEAFF21FA}" type="datetime1">
              <a:rPr lang="sv-SE" smtClean="0"/>
              <a:t>2026-02-05</a:t>
            </a:fld>
            <a:endParaRPr lang="sv-SE"/>
          </a:p>
        </p:txBody>
      </p:sp>
      <p:sp>
        <p:nvSpPr>
          <p:cNvPr id="8" name="Footer Placeholder 7"/>
          <p:cNvSpPr>
            <a:spLocks noGrp="1"/>
          </p:cNvSpPr>
          <p:nvPr>
            <p:ph type="ftr" sz="quarter" idx="11"/>
          </p:nvPr>
        </p:nvSpPr>
        <p:spPr/>
        <p:txBody>
          <a:bodyPr/>
          <a:lstStyle/>
          <a:p>
            <a:r>
              <a:rPr lang="sv-SE"/>
              <a:t>Harley-Davidson Club Sweden planeringsmöte 2019</a:t>
            </a:r>
          </a:p>
        </p:txBody>
      </p:sp>
      <p:sp>
        <p:nvSpPr>
          <p:cNvPr id="9" name="Slide Number Placeholder 8"/>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226981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4950F434-7CEC-485E-BA8C-A551E18F6373}" type="datetime1">
              <a:rPr lang="sv-SE" smtClean="0"/>
              <a:t>2026-02-05</a:t>
            </a:fld>
            <a:endParaRPr lang="sv-SE"/>
          </a:p>
        </p:txBody>
      </p:sp>
      <p:sp>
        <p:nvSpPr>
          <p:cNvPr id="4" name="Footer Placeholder 3"/>
          <p:cNvSpPr>
            <a:spLocks noGrp="1"/>
          </p:cNvSpPr>
          <p:nvPr>
            <p:ph type="ftr" sz="quarter" idx="11"/>
          </p:nvPr>
        </p:nvSpPr>
        <p:spPr/>
        <p:txBody>
          <a:bodyPr/>
          <a:lstStyle/>
          <a:p>
            <a:r>
              <a:rPr lang="sv-SE"/>
              <a:t>Harley-Davidson Club Sweden planeringsmöte 2019</a:t>
            </a:r>
          </a:p>
        </p:txBody>
      </p:sp>
      <p:sp>
        <p:nvSpPr>
          <p:cNvPr id="5" name="Slide Number Placeholder 4"/>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182261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8E57A-DF24-45EF-A62C-BA98BBA4326D}" type="datetime1">
              <a:rPr lang="sv-SE" smtClean="0"/>
              <a:t>2026-02-05</a:t>
            </a:fld>
            <a:endParaRPr lang="sv-SE"/>
          </a:p>
        </p:txBody>
      </p:sp>
      <p:sp>
        <p:nvSpPr>
          <p:cNvPr id="3" name="Footer Placeholder 2"/>
          <p:cNvSpPr>
            <a:spLocks noGrp="1"/>
          </p:cNvSpPr>
          <p:nvPr>
            <p:ph type="ftr" sz="quarter" idx="11"/>
          </p:nvPr>
        </p:nvSpPr>
        <p:spPr/>
        <p:txBody>
          <a:bodyPr/>
          <a:lstStyle/>
          <a:p>
            <a:r>
              <a:rPr lang="sv-SE"/>
              <a:t>Harley-Davidson Club Sweden planeringsmöte 2019</a:t>
            </a:r>
          </a:p>
        </p:txBody>
      </p:sp>
      <p:sp>
        <p:nvSpPr>
          <p:cNvPr id="4" name="Slide Number Placeholder 3"/>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133784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sv-SE"/>
              <a:t>Klicka här för att ändra format</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9BA5112A-D14B-4AF6-9D24-F847D443FD6E}" type="datetime1">
              <a:rPr lang="sv-SE" smtClean="0"/>
              <a:t>2026-02-05</a:t>
            </a:fld>
            <a:endParaRPr lang="sv-SE"/>
          </a:p>
        </p:txBody>
      </p:sp>
      <p:sp>
        <p:nvSpPr>
          <p:cNvPr id="6" name="Footer Placeholder 5"/>
          <p:cNvSpPr>
            <a:spLocks noGrp="1"/>
          </p:cNvSpPr>
          <p:nvPr>
            <p:ph type="ftr" sz="quarter" idx="11"/>
          </p:nvPr>
        </p:nvSpPr>
        <p:spPr/>
        <p:txBody>
          <a:bodyPr/>
          <a:lstStyle/>
          <a:p>
            <a:r>
              <a:rPr lang="sv-SE"/>
              <a:t>Harley-Davidson Club Sweden planeringsmöte 2019</a:t>
            </a:r>
          </a:p>
        </p:txBody>
      </p:sp>
      <p:sp>
        <p:nvSpPr>
          <p:cNvPr id="7" name="Slide Number Placeholder 6"/>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1409759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sv-SE"/>
              <a:t>Klicka här för att ändra format</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433CE481-9426-4F0C-8283-6CA13ADAA1A6}" type="datetime1">
              <a:rPr lang="sv-SE" smtClean="0"/>
              <a:t>2026-02-05</a:t>
            </a:fld>
            <a:endParaRPr lang="sv-SE"/>
          </a:p>
        </p:txBody>
      </p:sp>
      <p:sp>
        <p:nvSpPr>
          <p:cNvPr id="6" name="Footer Placeholder 5"/>
          <p:cNvSpPr>
            <a:spLocks noGrp="1"/>
          </p:cNvSpPr>
          <p:nvPr>
            <p:ph type="ftr" sz="quarter" idx="11"/>
          </p:nvPr>
        </p:nvSpPr>
        <p:spPr/>
        <p:txBody>
          <a:bodyPr/>
          <a:lstStyle/>
          <a:p>
            <a:r>
              <a:rPr lang="sv-SE"/>
              <a:t>Harley-Davidson Club Sweden planeringsmöte 2019</a:t>
            </a:r>
          </a:p>
        </p:txBody>
      </p:sp>
      <p:sp>
        <p:nvSpPr>
          <p:cNvPr id="7" name="Slide Number Placeholder 6"/>
          <p:cNvSpPr>
            <a:spLocks noGrp="1"/>
          </p:cNvSpPr>
          <p:nvPr>
            <p:ph type="sldNum" sz="quarter" idx="12"/>
          </p:nvPr>
        </p:nvSpPr>
        <p:spPr/>
        <p:txBody>
          <a:bodyPr/>
          <a:lstStyle/>
          <a:p>
            <a:fld id="{35E33297-E3A4-42D5-A40D-AB6191B29153}" type="slidenum">
              <a:rPr lang="sv-SE" smtClean="0"/>
              <a:t>‹#›</a:t>
            </a:fld>
            <a:endParaRPr lang="sv-SE"/>
          </a:p>
        </p:txBody>
      </p:sp>
    </p:spTree>
    <p:extLst>
      <p:ext uri="{BB962C8B-B14F-4D97-AF65-F5344CB8AC3E}">
        <p14:creationId xmlns:p14="http://schemas.microsoft.com/office/powerpoint/2010/main" val="1226254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sv-SE"/>
              <a:t>Klicka här för att ändra format</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5703830D-89DF-4316-B9B4-76637A2D59A3}" type="datetime1">
              <a:rPr lang="sv-SE" smtClean="0"/>
              <a:t>2026-02-05</a:t>
            </a:fld>
            <a:endParaRPr lang="sv-SE"/>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r>
              <a:rPr lang="sv-SE"/>
              <a:t>Harley-Davidson Club Sweden planeringsmöte 2019</a:t>
            </a: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35E33297-E3A4-42D5-A40D-AB6191B29153}" type="slidenum">
              <a:rPr lang="sv-SE" smtClean="0"/>
              <a:t>‹#›</a:t>
            </a:fld>
            <a:endParaRPr lang="sv-SE"/>
          </a:p>
        </p:txBody>
      </p:sp>
    </p:spTree>
    <p:extLst>
      <p:ext uri="{BB962C8B-B14F-4D97-AF65-F5344CB8AC3E}">
        <p14:creationId xmlns:p14="http://schemas.microsoft.com/office/powerpoint/2010/main" val="139387871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sv-SE"/>
              <a:t>Klicka här för att ändra format</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3DB4F21-C35B-4ED5-BA24-A1860BC9F51A}" type="datetime1">
              <a:rPr lang="sv-SE" smtClean="0"/>
              <a:t>2026-02-05</a:t>
            </a:fld>
            <a:endParaRPr lang="sv-SE"/>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r>
              <a:rPr lang="sv-SE"/>
              <a:t>Harley-Davidson Club Sweden</a:t>
            </a: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35E33297-E3A4-42D5-A40D-AB6191B29153}" type="slidenum">
              <a:rPr lang="sv-SE" smtClean="0"/>
              <a:t>‹#›</a:t>
            </a:fld>
            <a:endParaRPr lang="sv-SE"/>
          </a:p>
        </p:txBody>
      </p:sp>
    </p:spTree>
    <p:extLst>
      <p:ext uri="{BB962C8B-B14F-4D97-AF65-F5344CB8AC3E}">
        <p14:creationId xmlns:p14="http://schemas.microsoft.com/office/powerpoint/2010/main" val="323381430"/>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E9C70B-627E-5B77-AB07-59E96D4D2ADE}"/>
              </a:ext>
            </a:extLst>
          </p:cNvPr>
          <p:cNvSpPr/>
          <p:nvPr/>
        </p:nvSpPr>
        <p:spPr>
          <a:xfrm>
            <a:off x="0" y="0"/>
            <a:ext cx="12192000" cy="6858000"/>
          </a:xfrm>
          <a:prstGeom prst="rect">
            <a:avLst/>
          </a:prstGeom>
          <a:solidFill>
            <a:srgbClr val="0202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icture 2" descr="Banner Internationella träffen Östersund 2026">
            <a:extLst>
              <a:ext uri="{FF2B5EF4-FFF2-40B4-BE49-F238E27FC236}">
                <a16:creationId xmlns:a16="http://schemas.microsoft.com/office/drawing/2014/main" id="{60AC4210-896D-F13D-ABF4-2BE74607F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690" y="54973"/>
            <a:ext cx="8997405" cy="6748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8B982FB-E2FF-B6F6-665D-95D6B855E294}"/>
              </a:ext>
            </a:extLst>
          </p:cNvPr>
          <p:cNvSpPr txBox="1">
            <a:spLocks/>
          </p:cNvSpPr>
          <p:nvPr/>
        </p:nvSpPr>
        <p:spPr>
          <a:xfrm>
            <a:off x="812800" y="13374"/>
            <a:ext cx="10566400" cy="114300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b="1"/>
              <a:t>INFORMATION GÄLLANDE BOKNING AV STUGOR UNDER IT 2026 </a:t>
            </a:r>
            <a:endParaRPr lang="sv-SE" b="1" dirty="0"/>
          </a:p>
        </p:txBody>
      </p:sp>
    </p:spTree>
    <p:extLst>
      <p:ext uri="{BB962C8B-B14F-4D97-AF65-F5344CB8AC3E}">
        <p14:creationId xmlns:p14="http://schemas.microsoft.com/office/powerpoint/2010/main" val="672874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3CA52-E532-838A-2BC6-31BACB66895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0CAE73-AED8-B83B-9259-5FE1C0DED8F9}"/>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8" name="textruta 17">
            <a:extLst>
              <a:ext uri="{FF2B5EF4-FFF2-40B4-BE49-F238E27FC236}">
                <a16:creationId xmlns:a16="http://schemas.microsoft.com/office/drawing/2014/main" id="{7FA69426-CEBB-F982-4F8E-BFEAADC2DA41}"/>
              </a:ext>
            </a:extLst>
          </p:cNvPr>
          <p:cNvSpPr txBox="1"/>
          <p:nvPr/>
        </p:nvSpPr>
        <p:spPr>
          <a:xfrm>
            <a:off x="6600196" y="1496731"/>
            <a:ext cx="5591804" cy="3847207"/>
          </a:xfrm>
          <a:prstGeom prst="rect">
            <a:avLst/>
          </a:prstGeom>
          <a:noFill/>
        </p:spPr>
        <p:txBody>
          <a:bodyPr wrap="square" lIns="91440" tIns="45720" rIns="91440" bIns="45720" anchor="t">
            <a:spAutoFit/>
          </a:bodyPr>
          <a:lstStyle/>
          <a:p>
            <a:endParaRPr lang="sv-SE" sz="1600" dirty="0">
              <a:solidFill>
                <a:srgbClr val="000000"/>
              </a:solidFill>
              <a:latin typeface="Open Sans" panose="020B0606030504020204" pitchFamily="34" charset="0"/>
            </a:endParaRPr>
          </a:p>
          <a:p>
            <a:r>
              <a:rPr lang="sv-SE" sz="1400" dirty="0">
                <a:solidFill>
                  <a:prstClr val="white"/>
                </a:solidFill>
                <a:latin typeface="Calibri"/>
                <a:ea typeface="Calibri"/>
                <a:cs typeface="Calibri"/>
              </a:rPr>
              <a:t>BADRUM  		                       BATHROOM</a:t>
            </a:r>
          </a:p>
          <a:p>
            <a:r>
              <a:rPr lang="sv-SE" sz="1400" dirty="0">
                <a:solidFill>
                  <a:prstClr val="white"/>
                </a:solidFill>
                <a:latin typeface="Calibri"/>
                <a:ea typeface="Calibri"/>
                <a:cs typeface="Calibri"/>
              </a:rPr>
              <a:t>KÖK			KITCHEN</a:t>
            </a:r>
          </a:p>
          <a:p>
            <a:r>
              <a:rPr lang="sv-SE" sz="1400" dirty="0">
                <a:solidFill>
                  <a:prstClr val="white"/>
                </a:solidFill>
                <a:latin typeface="Calibri"/>
                <a:ea typeface="Calibri"/>
                <a:cs typeface="Calibri"/>
              </a:rPr>
              <a:t>KÖKSUTRUSTNING                              	KITCHEN-WARE</a:t>
            </a:r>
          </a:p>
          <a:p>
            <a:r>
              <a:rPr lang="sv-SE" sz="1400" dirty="0">
                <a:solidFill>
                  <a:prstClr val="white"/>
                </a:solidFill>
                <a:latin typeface="Calibri"/>
                <a:ea typeface="Calibri"/>
                <a:cs typeface="Calibri"/>
              </a:rPr>
              <a:t>DISKMASKIN		DISH WASHER</a:t>
            </a:r>
          </a:p>
          <a:p>
            <a:r>
              <a:rPr lang="sv-SE" sz="1400" dirty="0">
                <a:solidFill>
                  <a:prstClr val="white"/>
                </a:solidFill>
                <a:latin typeface="Calibri"/>
                <a:ea typeface="Calibri"/>
                <a:cs typeface="Calibri"/>
              </a:rPr>
              <a:t>KAFFEKOKARE		COFFEE-MAKER</a:t>
            </a:r>
          </a:p>
          <a:p>
            <a:r>
              <a:rPr lang="sv-SE" sz="1400" dirty="0">
                <a:solidFill>
                  <a:prstClr val="white"/>
                </a:solidFill>
                <a:latin typeface="Calibri"/>
                <a:ea typeface="Calibri"/>
                <a:cs typeface="Calibri"/>
              </a:rPr>
              <a:t>VATTENKOKARE		KETTLE</a:t>
            </a:r>
          </a:p>
          <a:p>
            <a:r>
              <a:rPr lang="sv-SE" sz="1400" dirty="0">
                <a:solidFill>
                  <a:prstClr val="white"/>
                </a:solidFill>
                <a:latin typeface="Calibri"/>
                <a:ea typeface="Calibri"/>
                <a:cs typeface="Calibri"/>
              </a:rPr>
              <a:t>MIKRO			MICRO</a:t>
            </a:r>
          </a:p>
          <a:p>
            <a:r>
              <a:rPr lang="sv-SE" sz="1400" dirty="0">
                <a:solidFill>
                  <a:prstClr val="white"/>
                </a:solidFill>
                <a:latin typeface="Calibri"/>
                <a:ea typeface="Calibri"/>
                <a:cs typeface="Calibri"/>
              </a:rPr>
              <a:t>SPIS			STOVE</a:t>
            </a:r>
          </a:p>
          <a:p>
            <a:r>
              <a:rPr lang="sv-SE" sz="1400" dirty="0">
                <a:solidFill>
                  <a:prstClr val="white"/>
                </a:solidFill>
                <a:latin typeface="Calibri"/>
                <a:ea typeface="Calibri"/>
                <a:cs typeface="Calibri"/>
              </a:rPr>
              <a:t>TV			TV</a:t>
            </a:r>
          </a:p>
          <a:p>
            <a:r>
              <a:rPr lang="sv-SE" sz="1400" dirty="0">
                <a:solidFill>
                  <a:prstClr val="white"/>
                </a:solidFill>
                <a:latin typeface="Calibri"/>
                <a:ea typeface="Calibri"/>
                <a:cs typeface="Calibri"/>
              </a:rPr>
              <a:t>WIFI			WIFI</a:t>
            </a:r>
          </a:p>
          <a:p>
            <a:r>
              <a:rPr lang="sv-SE" sz="1400" dirty="0">
                <a:solidFill>
                  <a:prstClr val="white"/>
                </a:solidFill>
                <a:latin typeface="Calibri"/>
                <a:ea typeface="Calibri"/>
                <a:cs typeface="Calibri"/>
              </a:rPr>
              <a:t>DJUR TILLÅTNA		ANIMAL IS ALLOWED </a:t>
            </a:r>
          </a:p>
          <a:p>
            <a:r>
              <a:rPr lang="sv-SE" sz="1400" dirty="0">
                <a:solidFill>
                  <a:prstClr val="white"/>
                </a:solidFill>
                <a:latin typeface="Calibri"/>
                <a:ea typeface="Calibri"/>
                <a:cs typeface="Calibri"/>
              </a:rPr>
              <a:t>SOVRUM 1</a:t>
            </a:r>
            <a:r>
              <a:rPr lang="sv-SE" sz="1000" dirty="0">
                <a:solidFill>
                  <a:prstClr val="white"/>
                </a:solidFill>
                <a:latin typeface="Calibri"/>
                <a:ea typeface="Calibri"/>
                <a:cs typeface="Calibri"/>
              </a:rPr>
              <a:t>(2 enkelsängar)                                        </a:t>
            </a:r>
            <a:r>
              <a:rPr lang="sv-SE" sz="1400" dirty="0">
                <a:solidFill>
                  <a:prstClr val="white"/>
                </a:solidFill>
                <a:latin typeface="Calibri"/>
                <a:ea typeface="Calibri"/>
                <a:cs typeface="Calibri"/>
              </a:rPr>
              <a:t>BEDROOM 1</a:t>
            </a:r>
            <a:r>
              <a:rPr lang="sv-SE" sz="1000" dirty="0">
                <a:solidFill>
                  <a:prstClr val="white"/>
                </a:solidFill>
                <a:latin typeface="Calibri"/>
                <a:ea typeface="Calibri"/>
                <a:cs typeface="Calibri"/>
              </a:rPr>
              <a:t>(2 singel beds)</a:t>
            </a:r>
          </a:p>
          <a:p>
            <a:r>
              <a:rPr lang="sv-SE" sz="1400" dirty="0">
                <a:solidFill>
                  <a:prstClr val="white"/>
                </a:solidFill>
                <a:latin typeface="Calibri"/>
                <a:ea typeface="Calibri"/>
                <a:cs typeface="Calibri"/>
              </a:rPr>
              <a:t>SOVRUM 2</a:t>
            </a:r>
            <a:r>
              <a:rPr lang="sv-SE" sz="1000" dirty="0">
                <a:solidFill>
                  <a:prstClr val="white"/>
                </a:solidFill>
                <a:latin typeface="Calibri"/>
                <a:ea typeface="Calibri"/>
                <a:cs typeface="Calibri"/>
              </a:rPr>
              <a:t>(2 enkelsängar)                                        </a:t>
            </a:r>
            <a:r>
              <a:rPr lang="sv-SE" sz="1400" dirty="0">
                <a:solidFill>
                  <a:prstClr val="white"/>
                </a:solidFill>
                <a:latin typeface="Calibri"/>
                <a:ea typeface="Calibri"/>
                <a:cs typeface="Calibri"/>
              </a:rPr>
              <a:t>BEDROOM 2</a:t>
            </a:r>
            <a:r>
              <a:rPr lang="sv-SE" sz="1000" dirty="0">
                <a:solidFill>
                  <a:prstClr val="white"/>
                </a:solidFill>
                <a:latin typeface="Calibri"/>
                <a:ea typeface="Calibri"/>
                <a:cs typeface="Calibri"/>
              </a:rPr>
              <a:t>(2 singel beds)</a:t>
            </a:r>
          </a:p>
          <a:p>
            <a:r>
              <a:rPr lang="sv-SE" sz="1400" dirty="0">
                <a:solidFill>
                  <a:prstClr val="white"/>
                </a:solidFill>
                <a:latin typeface="Calibri"/>
                <a:ea typeface="Calibri"/>
                <a:cs typeface="Calibri"/>
              </a:rPr>
              <a:t>BÄDDSOFFA</a:t>
            </a:r>
            <a:r>
              <a:rPr lang="sv-SE" sz="1000" dirty="0">
                <a:solidFill>
                  <a:prstClr val="white"/>
                </a:solidFill>
                <a:latin typeface="Calibri"/>
                <a:ea typeface="Calibri"/>
                <a:cs typeface="Calibri"/>
              </a:rPr>
              <a:t>(för 2 personer)</a:t>
            </a:r>
            <a:r>
              <a:rPr lang="sv-SE" sz="1400" dirty="0">
                <a:solidFill>
                  <a:prstClr val="white"/>
                </a:solidFill>
                <a:latin typeface="Calibri"/>
                <a:ea typeface="Calibri"/>
                <a:cs typeface="Calibri"/>
              </a:rPr>
              <a:t>		SOFABED</a:t>
            </a:r>
            <a:r>
              <a:rPr lang="sv-SE" sz="1000" dirty="0">
                <a:solidFill>
                  <a:prstClr val="white"/>
                </a:solidFill>
                <a:latin typeface="Calibri"/>
                <a:ea typeface="Calibri"/>
                <a:cs typeface="Calibri"/>
              </a:rPr>
              <a:t>(for 2 </a:t>
            </a:r>
            <a:r>
              <a:rPr lang="sv-SE" sz="1000" dirty="0" err="1">
                <a:solidFill>
                  <a:prstClr val="white"/>
                </a:solidFill>
                <a:latin typeface="Calibri"/>
                <a:ea typeface="Calibri"/>
                <a:cs typeface="Calibri"/>
              </a:rPr>
              <a:t>people</a:t>
            </a:r>
            <a:r>
              <a:rPr lang="sv-SE" sz="1000" dirty="0">
                <a:solidFill>
                  <a:prstClr val="white"/>
                </a:solidFill>
                <a:latin typeface="Calibri"/>
                <a:ea typeface="Calibri"/>
                <a:cs typeface="Calibri"/>
              </a:rPr>
              <a:t>)</a:t>
            </a:r>
          </a:p>
          <a:p>
            <a:endParaRPr lang="en-US" sz="1400" dirty="0">
              <a:solidFill>
                <a:prstClr val="white"/>
              </a:solidFill>
              <a:latin typeface="Calibri"/>
              <a:ea typeface="Calibri"/>
              <a:cs typeface="Calibri"/>
            </a:endParaRPr>
          </a:p>
          <a:p>
            <a:endParaRPr lang="sv-SE" dirty="0">
              <a:solidFill>
                <a:prstClr val="white"/>
              </a:solidFill>
              <a:latin typeface="Open Sans" panose="020B0606030504020204" pitchFamily="34" charset="0"/>
            </a:endParaRPr>
          </a:p>
        </p:txBody>
      </p:sp>
      <p:pic>
        <p:nvPicPr>
          <p:cNvPr id="9" name="Bildobjekt 2" descr="En bild som visar inomhus, vägg, golv, säng&#10;&#10;Automatiskt genererad beskrivning">
            <a:extLst>
              <a:ext uri="{FF2B5EF4-FFF2-40B4-BE49-F238E27FC236}">
                <a16:creationId xmlns:a16="http://schemas.microsoft.com/office/drawing/2014/main" id="{C5081182-12BA-0ABF-6D44-907CB15E9A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 y="0"/>
            <a:ext cx="3084234" cy="3339639"/>
          </a:xfrm>
          <a:prstGeom prst="rect">
            <a:avLst/>
          </a:prstGeom>
        </p:spPr>
      </p:pic>
      <p:pic>
        <p:nvPicPr>
          <p:cNvPr id="11" name="Bildobjekt 5" descr="En bild som visar inomhus, golv, vägg, innertak&#10;&#10;Automatiskt genererad beskrivning">
            <a:extLst>
              <a:ext uri="{FF2B5EF4-FFF2-40B4-BE49-F238E27FC236}">
                <a16:creationId xmlns:a16="http://schemas.microsoft.com/office/drawing/2014/main" id="{DF528210-2112-0009-6534-04B397336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5" y="3432092"/>
            <a:ext cx="6312713" cy="3425908"/>
          </a:xfrm>
          <a:prstGeom prst="rect">
            <a:avLst/>
          </a:prstGeom>
        </p:spPr>
      </p:pic>
      <p:pic>
        <p:nvPicPr>
          <p:cNvPr id="12" name="Bildobjekt 10" descr="En bild som visar utomhus, gräs, himmel, träd&#10;&#10;Automatiskt genererad beskrivning">
            <a:extLst>
              <a:ext uri="{FF2B5EF4-FFF2-40B4-BE49-F238E27FC236}">
                <a16:creationId xmlns:a16="http://schemas.microsoft.com/office/drawing/2014/main" id="{1E73B74C-781E-B712-63FE-5A64F2214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330" y="0"/>
            <a:ext cx="3163308" cy="3339638"/>
          </a:xfrm>
          <a:prstGeom prst="rect">
            <a:avLst/>
          </a:prstGeom>
        </p:spPr>
      </p:pic>
      <p:sp>
        <p:nvSpPr>
          <p:cNvPr id="14" name="textruta 9">
            <a:extLst>
              <a:ext uri="{FF2B5EF4-FFF2-40B4-BE49-F238E27FC236}">
                <a16:creationId xmlns:a16="http://schemas.microsoft.com/office/drawing/2014/main" id="{443E3C29-1AAE-FA22-9FF4-D40BF8C58C8E}"/>
              </a:ext>
            </a:extLst>
          </p:cNvPr>
          <p:cNvSpPr txBox="1"/>
          <p:nvPr/>
        </p:nvSpPr>
        <p:spPr>
          <a:xfrm>
            <a:off x="6597587" y="-2680"/>
            <a:ext cx="4753535" cy="1672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Brage 62m²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2200:-/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366,66:-/</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a:t>
            </a:r>
            <a:endParaRPr lang="sv-SE"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6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29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716E9-CA3A-3DC7-DF45-3A63C2FB865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D849636-4862-9BFD-7D4E-52B2C36E0132}"/>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17">
            <a:extLst>
              <a:ext uri="{FF2B5EF4-FFF2-40B4-BE49-F238E27FC236}">
                <a16:creationId xmlns:a16="http://schemas.microsoft.com/office/drawing/2014/main" id="{EDA9DDF3-A8CE-F84E-F228-7CCF5C9909D3}"/>
              </a:ext>
            </a:extLst>
          </p:cNvPr>
          <p:cNvSpPr txBox="1"/>
          <p:nvPr/>
        </p:nvSpPr>
        <p:spPr>
          <a:xfrm>
            <a:off x="6600196" y="1612555"/>
            <a:ext cx="5591804" cy="3416320"/>
          </a:xfrm>
          <a:prstGeom prst="rect">
            <a:avLst/>
          </a:prstGeom>
          <a:noFill/>
        </p:spPr>
        <p:txBody>
          <a:bodyPr wrap="square" lIns="91440" tIns="45720" rIns="91440" bIns="45720" anchor="t">
            <a:spAutoFit/>
          </a:bodyPr>
          <a:lstStyle/>
          <a:p>
            <a:endParaRPr lang="sv-SE"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BADRUM  		                       BATHROOM</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KÖK			KITCHEN</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KÖKSUTRUSTNING	                       KITCHEN-WARE</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KAFFEKOKARE		COFFEE-MAKER</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VATTENKOKARE		KETTLE</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MIKRO			MICRO</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SPIS			STOVE</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TV			TV</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WIFI			WIFI</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DJUR TILLÅTNA		ANIMAL IS ALLOWED </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UTEPLATS		                       PATIO</a:t>
            </a:r>
          </a:p>
          <a:p>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SOVLOFT</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(4 </a:t>
            </a:r>
            <a:r>
              <a:rPr lang="en-US" sz="1000" dirty="0" err="1">
                <a:solidFill>
                  <a:prstClr val="white"/>
                </a:solidFill>
                <a:latin typeface="Calibri" panose="020F0502020204030204" pitchFamily="34" charset="0"/>
                <a:ea typeface="Calibri" panose="020F0502020204030204" pitchFamily="34" charset="0"/>
                <a:cs typeface="Calibri" panose="020F0502020204030204" pitchFamily="34" charset="0"/>
              </a:rPr>
              <a:t>sägplatser</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a:t>
            </a: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		SLEEPING LOFT</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(4 beds)</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BÄDDSOFFA</a:t>
            </a:r>
            <a:r>
              <a:rPr lang="sv-SE" sz="1000" dirty="0">
                <a:solidFill>
                  <a:prstClr val="white"/>
                </a:solidFill>
                <a:latin typeface="Calibri" panose="020F0502020204030204" pitchFamily="34" charset="0"/>
                <a:ea typeface="Calibri" panose="020F0502020204030204" pitchFamily="34" charset="0"/>
                <a:cs typeface="Calibri" panose="020F0502020204030204" pitchFamily="34" charset="0"/>
              </a:rPr>
              <a:t>(för 2 personer)                                     </a:t>
            </a:r>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SOFABED</a:t>
            </a:r>
            <a:r>
              <a:rPr lang="sv-SE" sz="1000" dirty="0">
                <a:solidFill>
                  <a:prstClr val="white"/>
                </a:solidFill>
                <a:latin typeface="Calibri" panose="020F0502020204030204" pitchFamily="34" charset="0"/>
                <a:ea typeface="Calibri" panose="020F0502020204030204" pitchFamily="34" charset="0"/>
                <a:cs typeface="Calibri" panose="020F0502020204030204" pitchFamily="34" charset="0"/>
              </a:rPr>
              <a:t>(for 2 </a:t>
            </a:r>
            <a:r>
              <a:rPr lang="sv-SE" sz="1000" dirty="0" err="1">
                <a:solidFill>
                  <a:prstClr val="white"/>
                </a:solidFill>
                <a:latin typeface="Calibri" panose="020F0502020204030204" pitchFamily="34" charset="0"/>
                <a:ea typeface="Calibri" panose="020F0502020204030204" pitchFamily="34" charset="0"/>
                <a:cs typeface="Calibri" panose="020F0502020204030204" pitchFamily="34" charset="0"/>
              </a:rPr>
              <a:t>people</a:t>
            </a:r>
            <a:r>
              <a:rPr lang="sv-SE" sz="1000" dirty="0">
                <a:solidFill>
                  <a:prstClr val="white"/>
                </a:solidFill>
                <a:latin typeface="Calibri" panose="020F0502020204030204" pitchFamily="34" charset="0"/>
                <a:ea typeface="Calibri" panose="020F0502020204030204" pitchFamily="34" charset="0"/>
                <a:cs typeface="Calibri" panose="020F0502020204030204" pitchFamily="34" charset="0"/>
              </a:rPr>
              <a:t>)</a:t>
            </a:r>
          </a:p>
          <a:p>
            <a:endParaRPr lang="sv-SE" dirty="0">
              <a:solidFill>
                <a:prstClr val="white"/>
              </a:solidFill>
              <a:latin typeface="Open Sans" panose="020B0606030504020204" pitchFamily="34" charset="0"/>
              <a:ea typeface="Open Sans"/>
              <a:cs typeface="Open Sans"/>
            </a:endParaRPr>
          </a:p>
        </p:txBody>
      </p:sp>
      <p:sp>
        <p:nvSpPr>
          <p:cNvPr id="6" name="textruta 9">
            <a:extLst>
              <a:ext uri="{FF2B5EF4-FFF2-40B4-BE49-F238E27FC236}">
                <a16:creationId xmlns:a16="http://schemas.microsoft.com/office/drawing/2014/main" id="{37DF12BE-CAF9-0818-9F88-1D00DA808FA7}"/>
              </a:ext>
            </a:extLst>
          </p:cNvPr>
          <p:cNvSpPr txBox="1"/>
          <p:nvPr/>
        </p:nvSpPr>
        <p:spPr>
          <a:xfrm>
            <a:off x="6556651" y="175487"/>
            <a:ext cx="4853469" cy="180366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Idavallen</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45m²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1650:-/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275:-/</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 </a:t>
            </a:r>
            <a:endParaRPr lang="sv-SE"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6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r>
              <a:rPr lang="en-US" sz="4000" dirty="0">
                <a:solidFill>
                  <a:prstClr val="white"/>
                </a:solidFill>
                <a:latin typeface="Isidora Sans Alt Black"/>
              </a:rPr>
              <a:t> </a:t>
            </a:r>
            <a:endParaRPr lang="en-US" dirty="0">
              <a:solidFill>
                <a:prstClr val="white"/>
              </a:solidFill>
              <a:latin typeface="Calibri" panose="020F0502020204030204"/>
            </a:endParaRPr>
          </a:p>
        </p:txBody>
      </p:sp>
      <p:pic>
        <p:nvPicPr>
          <p:cNvPr id="7" name="Bildobjekt 6" descr="En bild som visar inomhus, golv, fönster, rum&#10;&#10;Automatiskt genererad beskrivning">
            <a:extLst>
              <a:ext uri="{FF2B5EF4-FFF2-40B4-BE49-F238E27FC236}">
                <a16:creationId xmlns:a16="http://schemas.microsoft.com/office/drawing/2014/main" id="{89F79852-1577-E1D1-F3D3-476F4448D8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88" t="2" r="31156"/>
          <a:stretch/>
        </p:blipFill>
        <p:spPr>
          <a:xfrm>
            <a:off x="-4642" y="10"/>
            <a:ext cx="3006061" cy="3339639"/>
          </a:xfrm>
          <a:prstGeom prst="rect">
            <a:avLst/>
          </a:prstGeom>
          <a:effectLst>
            <a:outerShdw blurRad="63500" sx="102000" sy="102000" algn="ctr" rotWithShape="0">
              <a:prstClr val="black">
                <a:alpha val="40000"/>
              </a:prstClr>
            </a:outerShdw>
          </a:effectLst>
        </p:spPr>
      </p:pic>
      <p:pic>
        <p:nvPicPr>
          <p:cNvPr id="10" name="Bildobjekt 3" descr="En bild som visar golv, inomhus, vägg, vit&#10;&#10;Automatiskt genererad beskrivning">
            <a:extLst>
              <a:ext uri="{FF2B5EF4-FFF2-40B4-BE49-F238E27FC236}">
                <a16:creationId xmlns:a16="http://schemas.microsoft.com/office/drawing/2014/main" id="{F75B9DEC-9D99-C2D9-FE76-7E56BA3902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1" r="36286"/>
          <a:stretch/>
        </p:blipFill>
        <p:spPr>
          <a:xfrm>
            <a:off x="3198068" y="10"/>
            <a:ext cx="2991088" cy="3339639"/>
          </a:xfrm>
          <a:prstGeom prst="rect">
            <a:avLst/>
          </a:prstGeom>
          <a:effectLst>
            <a:outerShdw blurRad="63500" sx="102000" sy="102000" algn="ctr" rotWithShape="0">
              <a:prstClr val="black">
                <a:alpha val="40000"/>
              </a:prstClr>
            </a:outerShdw>
          </a:effectLst>
        </p:spPr>
      </p:pic>
      <p:pic>
        <p:nvPicPr>
          <p:cNvPr id="13" name="Bildobjekt 8" descr="En bild som visar byggnad, utomhus, hus, tegelsten&#10;&#10;Automatiskt genererad beskrivning">
            <a:extLst>
              <a:ext uri="{FF2B5EF4-FFF2-40B4-BE49-F238E27FC236}">
                <a16:creationId xmlns:a16="http://schemas.microsoft.com/office/drawing/2014/main" id="{405F539A-6989-1C3D-66D4-A10146A5EE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723" r="1" b="3791"/>
          <a:stretch/>
        </p:blipFill>
        <p:spPr>
          <a:xfrm>
            <a:off x="-2" y="3518351"/>
            <a:ext cx="6189158" cy="33396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45968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99BEC-D8FD-F840-D6B8-966312E8834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92176F-74D3-F1EA-113F-2EFD234F7392}"/>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5" name="textruta 9">
            <a:extLst>
              <a:ext uri="{FF2B5EF4-FFF2-40B4-BE49-F238E27FC236}">
                <a16:creationId xmlns:a16="http://schemas.microsoft.com/office/drawing/2014/main" id="{10AEEF73-1C43-E856-8AD3-67AC5B72C104}"/>
              </a:ext>
            </a:extLst>
          </p:cNvPr>
          <p:cNvSpPr txBox="1"/>
          <p:nvPr/>
        </p:nvSpPr>
        <p:spPr>
          <a:xfrm>
            <a:off x="7412995" y="1493431"/>
            <a:ext cx="4753534" cy="3694734"/>
          </a:xfrm>
          <a:prstGeom prst="rect">
            <a:avLst/>
          </a:prstGeom>
        </p:spPr>
        <p:txBody>
          <a:bodyPr vert="horz" lIns="91440" tIns="45720" rIns="91440" bIns="45720" rtlCol="0" anchor="t">
            <a:normAutofit/>
          </a:bodyPr>
          <a:lstStyle/>
          <a:p>
            <a:pPr>
              <a:lnSpc>
                <a:spcPct val="90000"/>
              </a:lnSpc>
              <a:spcAft>
                <a:spcPts val="600"/>
              </a:spcAft>
            </a:pPr>
            <a:endPar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BADRUM                                                    BATHROOM</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KÖK			KITCHEN</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KÖKSUTRUSTNING		KITCHEN-WARE</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KAFFEKOKARE		COFFEE-MAKER</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VATTENKOKARE		KETTLE</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MIKRO			MICRO</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SPISPLATTOR		HOB</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TV			TV</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WIFI			WIFI</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DJUR TILLÅTN                                           ANIMAL IS ALLOWED </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SOVRUM</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(2 </a:t>
            </a:r>
            <a:r>
              <a:rPr lang="en-US" sz="1000" dirty="0" err="1">
                <a:solidFill>
                  <a:prstClr val="white"/>
                </a:solidFill>
                <a:latin typeface="Calibri" panose="020F0502020204030204" pitchFamily="34" charset="0"/>
                <a:ea typeface="Calibri" panose="020F0502020204030204" pitchFamily="34" charset="0"/>
                <a:cs typeface="Calibri" panose="020F0502020204030204" pitchFamily="34" charset="0"/>
              </a:rPr>
              <a:t>våningssängar</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BEDROOM</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(2 bunk beds)</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BÄDDSOFFA</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(för 2 </a:t>
            </a:r>
            <a:r>
              <a:rPr lang="en-US" sz="1000" dirty="0" err="1">
                <a:solidFill>
                  <a:prstClr val="white"/>
                </a:solidFill>
                <a:latin typeface="Calibri" panose="020F0502020204030204" pitchFamily="34" charset="0"/>
                <a:ea typeface="Calibri" panose="020F0502020204030204" pitchFamily="34" charset="0"/>
                <a:cs typeface="Calibri" panose="020F0502020204030204" pitchFamily="34" charset="0"/>
              </a:rPr>
              <a:t>personer</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a:t>
            </a: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                          SOFABED</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(for 2 people)</a:t>
            </a:r>
          </a:p>
        </p:txBody>
      </p:sp>
      <p:sp>
        <p:nvSpPr>
          <p:cNvPr id="9" name="textruta 13">
            <a:extLst>
              <a:ext uri="{FF2B5EF4-FFF2-40B4-BE49-F238E27FC236}">
                <a16:creationId xmlns:a16="http://schemas.microsoft.com/office/drawing/2014/main" id="{FFDC892A-25A3-9DD8-C2BA-21BF4B16E141}"/>
              </a:ext>
            </a:extLst>
          </p:cNvPr>
          <p:cNvSpPr txBox="1"/>
          <p:nvPr/>
        </p:nvSpPr>
        <p:spPr>
          <a:xfrm>
            <a:off x="6595713" y="67053"/>
            <a:ext cx="4753535" cy="1672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Vale 45m²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1650:-/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275:-/</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a:t>
            </a: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6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Bildobjekt 35" descr="En bild som visar golv, inomhus, vägg, tak&#10;&#10;Automatiskt genererad beskrivning">
            <a:extLst>
              <a:ext uri="{FF2B5EF4-FFF2-40B4-BE49-F238E27FC236}">
                <a16:creationId xmlns:a16="http://schemas.microsoft.com/office/drawing/2014/main" id="{772BF478-BE4F-838C-08A3-2DF3438B51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75" t="80" r="26842" b="-80"/>
          <a:stretch/>
        </p:blipFill>
        <p:spPr>
          <a:xfrm>
            <a:off x="0" y="10"/>
            <a:ext cx="3006061" cy="3339639"/>
          </a:xfrm>
          <a:prstGeom prst="rect">
            <a:avLst/>
          </a:prstGeom>
          <a:effectLst>
            <a:outerShdw blurRad="63500" sx="102000" sy="102000" algn="ctr" rotWithShape="0">
              <a:prstClr val="black">
                <a:alpha val="40000"/>
              </a:prstClr>
            </a:outerShdw>
          </a:effectLst>
        </p:spPr>
      </p:pic>
      <p:pic>
        <p:nvPicPr>
          <p:cNvPr id="12" name="Bildobjekt 32" descr="En bild som visar inomhus, vägg, golv, rum&#10;&#10;Automatiskt genererad beskrivning">
            <a:extLst>
              <a:ext uri="{FF2B5EF4-FFF2-40B4-BE49-F238E27FC236}">
                <a16:creationId xmlns:a16="http://schemas.microsoft.com/office/drawing/2014/main" id="{F6632E9E-312C-957D-1EE4-E263DD0651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161" r="1" b="1"/>
          <a:stretch/>
        </p:blipFill>
        <p:spPr>
          <a:xfrm>
            <a:off x="-2" y="3518341"/>
            <a:ext cx="6189158" cy="3339649"/>
          </a:xfrm>
          <a:prstGeom prst="rect">
            <a:avLst/>
          </a:prstGeom>
          <a:effectLst>
            <a:outerShdw blurRad="63500" sx="102000" sy="102000" algn="ctr" rotWithShape="0">
              <a:prstClr val="black">
                <a:alpha val="40000"/>
              </a:prstClr>
            </a:outerShdw>
          </a:effectLst>
        </p:spPr>
      </p:pic>
      <p:pic>
        <p:nvPicPr>
          <p:cNvPr id="14" name="Bildobjekt 28">
            <a:extLst>
              <a:ext uri="{FF2B5EF4-FFF2-40B4-BE49-F238E27FC236}">
                <a16:creationId xmlns:a16="http://schemas.microsoft.com/office/drawing/2014/main" id="{6AB85355-10E3-B776-D14E-49CD528180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070" r="25147"/>
          <a:stretch/>
        </p:blipFill>
        <p:spPr>
          <a:xfrm>
            <a:off x="3198068" y="10"/>
            <a:ext cx="2991088" cy="33396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2505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6B238-96C9-152A-F25A-D7CD1F3D183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66BEAEB-F6A2-881C-4BC0-4BCEBA2015A5}"/>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9">
            <a:extLst>
              <a:ext uri="{FF2B5EF4-FFF2-40B4-BE49-F238E27FC236}">
                <a16:creationId xmlns:a16="http://schemas.microsoft.com/office/drawing/2014/main" id="{D9172445-DD70-7807-E1C9-20A358DDD34F}"/>
              </a:ext>
            </a:extLst>
          </p:cNvPr>
          <p:cNvSpPr txBox="1"/>
          <p:nvPr/>
        </p:nvSpPr>
        <p:spPr>
          <a:xfrm>
            <a:off x="5987839" y="1662339"/>
            <a:ext cx="6179209" cy="3896833"/>
          </a:xfrm>
          <a:prstGeom prst="rect">
            <a:avLst/>
          </a:prstGeom>
        </p:spPr>
        <p:txBody>
          <a:bodyPr vert="horz" lIns="91440" tIns="45720" rIns="91440" bIns="45720" rtlCol="0" anchor="t">
            <a:normAutofit/>
          </a:bodyPr>
          <a:lstStyle/>
          <a:p>
            <a:pPr>
              <a:lnSpc>
                <a:spcPct val="90000"/>
              </a:lnSpc>
              <a:spcAft>
                <a:spcPts val="600"/>
              </a:spcAft>
            </a:pP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BADRUM                                                                           BATHROOM</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KÖK				KITCHEN</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KÖKSUTRUSTNING                                                          KITCHEN-WARE</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KAFFEKOKARE			COFFEE-MAKER</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VATTENKOKARE			KETTLE</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MIKRO				MICRO</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SPIS				SPIS</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TV				TV</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WIFI				WIFI</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TVÅ ENKELSÄNGAR                                                          TWO SINGEL BEDS</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BÄDDSOFFA</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(2 </a:t>
            </a:r>
            <a:r>
              <a:rPr lang="en-US" sz="1000" dirty="0" err="1">
                <a:solidFill>
                  <a:prstClr val="white"/>
                </a:solidFill>
                <a:latin typeface="Calibri" panose="020F0502020204030204" pitchFamily="34" charset="0"/>
                <a:ea typeface="Calibri" panose="020F0502020204030204" pitchFamily="34" charset="0"/>
                <a:cs typeface="Calibri" panose="020F0502020204030204" pitchFamily="34" charset="0"/>
              </a:rPr>
              <a:t>personer</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                                                      SOFABED</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(for 2 people)</a:t>
            </a:r>
          </a:p>
          <a:p>
            <a:pPr>
              <a:lnSpc>
                <a:spcPct val="90000"/>
              </a:lnSpc>
              <a:spcAft>
                <a:spcPts val="600"/>
              </a:spcAft>
            </a:pP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DJUR TILLÅTNA			ANIMAL IS ALLOWED </a:t>
            </a:r>
          </a:p>
        </p:txBody>
      </p:sp>
      <p:sp>
        <p:nvSpPr>
          <p:cNvPr id="6" name="textruta 13">
            <a:extLst>
              <a:ext uri="{FF2B5EF4-FFF2-40B4-BE49-F238E27FC236}">
                <a16:creationId xmlns:a16="http://schemas.microsoft.com/office/drawing/2014/main" id="{4F6AE633-89FB-0915-FB3B-1294ACB71991}"/>
              </a:ext>
            </a:extLst>
          </p:cNvPr>
          <p:cNvSpPr txBox="1"/>
          <p:nvPr/>
        </p:nvSpPr>
        <p:spPr>
          <a:xfrm>
            <a:off x="5156035" y="0"/>
            <a:ext cx="6179209" cy="166233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Nya Ymer 31m²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1450</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362,50:-/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per person</a:t>
            </a: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4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Bildobjekt 6" descr="En bild som visar inomhus, vägg, golv, tak&#10;&#10;Automatiskt genererad beskrivning">
            <a:extLst>
              <a:ext uri="{FF2B5EF4-FFF2-40B4-BE49-F238E27FC236}">
                <a16:creationId xmlns:a16="http://schemas.microsoft.com/office/drawing/2014/main" id="{DD51B7B0-7F68-0DB4-C874-26D0261FE1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709"/>
          <a:stretch/>
        </p:blipFill>
        <p:spPr>
          <a:xfrm>
            <a:off x="180753" y="10"/>
            <a:ext cx="4827181" cy="2780404"/>
          </a:xfrm>
          <a:prstGeom prst="rect">
            <a:avLst/>
          </a:prstGeom>
          <a:effectLst>
            <a:outerShdw blurRad="63500" sx="102000" sy="102000" algn="ctr" rotWithShape="0">
              <a:prstClr val="black">
                <a:alpha val="40000"/>
              </a:prstClr>
            </a:outerShdw>
          </a:effectLst>
        </p:spPr>
      </p:pic>
      <p:pic>
        <p:nvPicPr>
          <p:cNvPr id="8" name="Bildobjekt 4" descr="En bild som visar golv, inomhus, vägg, fönster&#10;&#10;Automatiskt genererad beskrivning">
            <a:extLst>
              <a:ext uri="{FF2B5EF4-FFF2-40B4-BE49-F238E27FC236}">
                <a16:creationId xmlns:a16="http://schemas.microsoft.com/office/drawing/2014/main" id="{DCF14A34-5640-B1BA-349F-F0483A90D3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14" r="1" b="1"/>
          <a:stretch/>
        </p:blipFill>
        <p:spPr>
          <a:xfrm>
            <a:off x="180753" y="2961167"/>
            <a:ext cx="4827181" cy="38968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59556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63C49-1C02-602B-5484-7A742A902D1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586E411-2C47-E39D-01D2-8FCC5B2AC759}"/>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9">
            <a:extLst>
              <a:ext uri="{FF2B5EF4-FFF2-40B4-BE49-F238E27FC236}">
                <a16:creationId xmlns:a16="http://schemas.microsoft.com/office/drawing/2014/main" id="{CDCD8953-4925-2A3C-45DC-2B100146A316}"/>
              </a:ext>
            </a:extLst>
          </p:cNvPr>
          <p:cNvSpPr txBox="1"/>
          <p:nvPr/>
        </p:nvSpPr>
        <p:spPr>
          <a:xfrm>
            <a:off x="6878812" y="1754222"/>
            <a:ext cx="5305776" cy="3614833"/>
          </a:xfrm>
          <a:prstGeom prst="rect">
            <a:avLst/>
          </a:prstGeom>
        </p:spPr>
        <p:txBody>
          <a:bodyPr vert="horz" lIns="91440" tIns="45720" rIns="91440" bIns="45720" rtlCol="0" anchor="t">
            <a:normAutofit/>
          </a:bodyPr>
          <a:lstStyle/>
          <a:p>
            <a:pPr>
              <a:lnSpc>
                <a:spcPct val="90000"/>
              </a:lnSpc>
              <a:spcAft>
                <a:spcPts val="600"/>
              </a:spcAft>
            </a:pPr>
            <a:endParaRPr lang="en-US" sz="17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r>
              <a:rPr lang="en-US" sz="1400" dirty="0">
                <a:solidFill>
                  <a:prstClr val="white"/>
                </a:solidFill>
                <a:latin typeface="Calibri"/>
                <a:ea typeface="Open Sans"/>
                <a:cs typeface="Open Sans"/>
              </a:rPr>
              <a:t>BADRUM                                                    BATHROOM</a:t>
            </a:r>
          </a:p>
          <a:p>
            <a:pPr>
              <a:lnSpc>
                <a:spcPct val="90000"/>
              </a:lnSpc>
              <a:spcAft>
                <a:spcPts val="600"/>
              </a:spcAft>
            </a:pPr>
            <a:r>
              <a:rPr lang="en-US" sz="1400" dirty="0">
                <a:solidFill>
                  <a:prstClr val="white"/>
                </a:solidFill>
                <a:latin typeface="Calibri"/>
                <a:ea typeface="Open Sans"/>
                <a:cs typeface="Open Sans"/>
              </a:rPr>
              <a:t>KÖK			KITCHEN</a:t>
            </a:r>
          </a:p>
          <a:p>
            <a:pPr>
              <a:lnSpc>
                <a:spcPct val="90000"/>
              </a:lnSpc>
              <a:spcAft>
                <a:spcPts val="600"/>
              </a:spcAft>
            </a:pPr>
            <a:r>
              <a:rPr lang="en-US" sz="1400" dirty="0">
                <a:solidFill>
                  <a:prstClr val="white"/>
                </a:solidFill>
                <a:latin typeface="Calibri"/>
                <a:ea typeface="Open Sans"/>
                <a:cs typeface="Open Sans"/>
              </a:rPr>
              <a:t>KÖKSUTRUSTNING                                   KITCHEN-WARE</a:t>
            </a:r>
          </a:p>
          <a:p>
            <a:pPr>
              <a:lnSpc>
                <a:spcPct val="90000"/>
              </a:lnSpc>
              <a:spcAft>
                <a:spcPts val="600"/>
              </a:spcAft>
            </a:pPr>
            <a:r>
              <a:rPr lang="en-US" sz="1400" dirty="0">
                <a:solidFill>
                  <a:prstClr val="white"/>
                </a:solidFill>
                <a:latin typeface="Calibri"/>
                <a:ea typeface="Open Sans"/>
                <a:cs typeface="Open Sans"/>
              </a:rPr>
              <a:t>KAFFEKOKARE		COFFEE-MAKER</a:t>
            </a:r>
          </a:p>
          <a:p>
            <a:pPr>
              <a:lnSpc>
                <a:spcPct val="90000"/>
              </a:lnSpc>
              <a:spcAft>
                <a:spcPts val="600"/>
              </a:spcAft>
            </a:pPr>
            <a:r>
              <a:rPr lang="en-US" sz="1400" dirty="0">
                <a:solidFill>
                  <a:prstClr val="white"/>
                </a:solidFill>
                <a:latin typeface="Calibri"/>
                <a:ea typeface="Open Sans"/>
                <a:cs typeface="Open Sans"/>
              </a:rPr>
              <a:t>VATTENKOKARE		KETTLE</a:t>
            </a:r>
          </a:p>
          <a:p>
            <a:pPr>
              <a:lnSpc>
                <a:spcPct val="90000"/>
              </a:lnSpc>
              <a:spcAft>
                <a:spcPts val="600"/>
              </a:spcAft>
            </a:pPr>
            <a:r>
              <a:rPr lang="en-US" sz="1400" dirty="0">
                <a:solidFill>
                  <a:prstClr val="white"/>
                </a:solidFill>
                <a:latin typeface="Calibri"/>
                <a:ea typeface="Open Sans"/>
                <a:cs typeface="Open Sans"/>
              </a:rPr>
              <a:t>MIKRO			MICRO</a:t>
            </a:r>
          </a:p>
          <a:p>
            <a:pPr>
              <a:lnSpc>
                <a:spcPct val="90000"/>
              </a:lnSpc>
              <a:spcAft>
                <a:spcPts val="600"/>
              </a:spcAft>
            </a:pPr>
            <a:r>
              <a:rPr lang="en-US" sz="1400" dirty="0">
                <a:solidFill>
                  <a:prstClr val="white"/>
                </a:solidFill>
                <a:latin typeface="Calibri"/>
                <a:ea typeface="Open Sans"/>
                <a:cs typeface="Open Sans"/>
              </a:rPr>
              <a:t>SPISPLATTOR		HOB</a:t>
            </a:r>
          </a:p>
          <a:p>
            <a:pPr>
              <a:lnSpc>
                <a:spcPct val="90000"/>
              </a:lnSpc>
              <a:spcAft>
                <a:spcPts val="600"/>
              </a:spcAft>
            </a:pPr>
            <a:r>
              <a:rPr lang="en-US" sz="1400" dirty="0">
                <a:solidFill>
                  <a:prstClr val="white"/>
                </a:solidFill>
                <a:latin typeface="Calibri"/>
                <a:ea typeface="Open Sans"/>
                <a:cs typeface="Open Sans"/>
              </a:rPr>
              <a:t>TV			TV</a:t>
            </a:r>
          </a:p>
          <a:p>
            <a:pPr>
              <a:lnSpc>
                <a:spcPct val="90000"/>
              </a:lnSpc>
              <a:spcAft>
                <a:spcPts val="600"/>
              </a:spcAft>
            </a:pPr>
            <a:r>
              <a:rPr lang="en-US" sz="1400" dirty="0">
                <a:solidFill>
                  <a:prstClr val="white"/>
                </a:solidFill>
                <a:latin typeface="Calibri"/>
                <a:ea typeface="Open Sans"/>
                <a:cs typeface="Open Sans"/>
              </a:rPr>
              <a:t>WIFI			WIFI</a:t>
            </a:r>
          </a:p>
          <a:p>
            <a:pPr>
              <a:lnSpc>
                <a:spcPct val="90000"/>
              </a:lnSpc>
              <a:spcAft>
                <a:spcPts val="600"/>
              </a:spcAft>
            </a:pPr>
            <a:r>
              <a:rPr lang="en-US" sz="1400" dirty="0">
                <a:solidFill>
                  <a:prstClr val="white"/>
                </a:solidFill>
                <a:latin typeface="Calibri"/>
                <a:ea typeface="Open Sans"/>
                <a:cs typeface="Open Sans"/>
              </a:rPr>
              <a:t>2 VÅNINGSSÄNGAR                                  2 BUNK BEDS</a:t>
            </a:r>
          </a:p>
          <a:p>
            <a:pPr>
              <a:lnSpc>
                <a:spcPct val="90000"/>
              </a:lnSpc>
              <a:spcAft>
                <a:spcPts val="600"/>
              </a:spcAft>
            </a:pPr>
            <a:r>
              <a:rPr lang="en-US" sz="1400" dirty="0">
                <a:solidFill>
                  <a:prstClr val="white"/>
                </a:solidFill>
                <a:latin typeface="Calibri"/>
                <a:ea typeface="Open Sans"/>
                <a:cs typeface="Open Sans"/>
              </a:rPr>
              <a:t>DJUR TILLÅTNA		ANIMAL IS ALLOWED </a:t>
            </a:r>
          </a:p>
        </p:txBody>
      </p:sp>
      <p:sp>
        <p:nvSpPr>
          <p:cNvPr id="6" name="textruta 13">
            <a:extLst>
              <a:ext uri="{FF2B5EF4-FFF2-40B4-BE49-F238E27FC236}">
                <a16:creationId xmlns:a16="http://schemas.microsoft.com/office/drawing/2014/main" id="{FB5F1F26-0F26-A808-8BA7-759568829945}"/>
              </a:ext>
            </a:extLst>
          </p:cNvPr>
          <p:cNvSpPr txBox="1"/>
          <p:nvPr/>
        </p:nvSpPr>
        <p:spPr>
          <a:xfrm>
            <a:off x="6604470" y="125015"/>
            <a:ext cx="4753535" cy="1672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Balder 31m²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1350:-/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337,50:-/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a:t>
            </a: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4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Bildobjekt 5" descr="En bild som visar golv, inomhus, vägg, rum&#10;&#10;Automatiskt genererad beskrivning">
            <a:extLst>
              <a:ext uri="{FF2B5EF4-FFF2-40B4-BE49-F238E27FC236}">
                <a16:creationId xmlns:a16="http://schemas.microsoft.com/office/drawing/2014/main" id="{C956118E-2B38-02D1-4885-CF25406ED0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34" r="19734"/>
          <a:stretch/>
        </p:blipFill>
        <p:spPr>
          <a:xfrm>
            <a:off x="-4642" y="10"/>
            <a:ext cx="3006061" cy="3339639"/>
          </a:xfrm>
          <a:prstGeom prst="rect">
            <a:avLst/>
          </a:prstGeom>
          <a:effectLst>
            <a:outerShdw blurRad="63500" sx="102000" sy="102000" algn="ctr" rotWithShape="0">
              <a:prstClr val="black">
                <a:alpha val="40000"/>
              </a:prstClr>
            </a:outerShdw>
          </a:effectLst>
        </p:spPr>
      </p:pic>
      <p:pic>
        <p:nvPicPr>
          <p:cNvPr id="8" name="Bildobjekt 2" descr="En bild som visar träd, utomhus, himmel, byggnad&#10;&#10;Automatiskt genererad beskrivning">
            <a:extLst>
              <a:ext uri="{FF2B5EF4-FFF2-40B4-BE49-F238E27FC236}">
                <a16:creationId xmlns:a16="http://schemas.microsoft.com/office/drawing/2014/main" id="{08FBC78F-B3D7-3F72-B11A-C017FA5633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86" r="18114" b="-1"/>
          <a:stretch/>
        </p:blipFill>
        <p:spPr>
          <a:xfrm>
            <a:off x="3198068" y="10"/>
            <a:ext cx="2991088" cy="3339639"/>
          </a:xfrm>
          <a:prstGeom prst="rect">
            <a:avLst/>
          </a:prstGeom>
          <a:effectLst>
            <a:outerShdw blurRad="63500" sx="102000" sy="102000" algn="ctr" rotWithShape="0">
              <a:prstClr val="black">
                <a:alpha val="40000"/>
              </a:prstClr>
            </a:outerShdw>
          </a:effectLst>
        </p:spPr>
      </p:pic>
      <p:pic>
        <p:nvPicPr>
          <p:cNvPr id="9" name="Bildobjekt 12" descr="En bild som visar inomhus, golv, vägg, rum&#10;&#10;Automatiskt genererad beskrivning">
            <a:extLst>
              <a:ext uri="{FF2B5EF4-FFF2-40B4-BE49-F238E27FC236}">
                <a16:creationId xmlns:a16="http://schemas.microsoft.com/office/drawing/2014/main" id="{D4CB5A93-32F8-74E3-33D8-25F8259443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163" r="1" b="7999"/>
          <a:stretch/>
        </p:blipFill>
        <p:spPr>
          <a:xfrm>
            <a:off x="-2" y="3518351"/>
            <a:ext cx="6189158" cy="33396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28976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D5BD3-28D8-F233-5A5B-30827CD2A72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3F610D-C007-26D3-7C11-B00A0AD28163}"/>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13">
            <a:extLst>
              <a:ext uri="{FF2B5EF4-FFF2-40B4-BE49-F238E27FC236}">
                <a16:creationId xmlns:a16="http://schemas.microsoft.com/office/drawing/2014/main" id="{BFFDF40E-23BC-2CF4-150A-2B7F17A4A661}"/>
              </a:ext>
            </a:extLst>
          </p:cNvPr>
          <p:cNvSpPr txBox="1"/>
          <p:nvPr/>
        </p:nvSpPr>
        <p:spPr>
          <a:xfrm>
            <a:off x="5907784" y="125015"/>
            <a:ext cx="4753535" cy="1672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Saga 31m²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1350:-/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337,50:-/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a:t>
            </a:r>
            <a:endParaRPr lang="sv-SE"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4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Bildobjekt 24" descr="En bild som visar inomhus, vägg, säng, rum&#10;&#10;Automatiskt genererad beskrivning">
            <a:extLst>
              <a:ext uri="{FF2B5EF4-FFF2-40B4-BE49-F238E27FC236}">
                <a16:creationId xmlns:a16="http://schemas.microsoft.com/office/drawing/2014/main" id="{2CEC8266-3367-E064-2712-81D1CCABD1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179" b="531"/>
          <a:stretch/>
        </p:blipFill>
        <p:spPr>
          <a:xfrm>
            <a:off x="180753" y="10"/>
            <a:ext cx="4827181" cy="2780404"/>
          </a:xfrm>
          <a:prstGeom prst="rect">
            <a:avLst/>
          </a:prstGeom>
          <a:effectLst>
            <a:outerShdw blurRad="63500" sx="102000" sy="102000" algn="ctr" rotWithShape="0">
              <a:prstClr val="black">
                <a:alpha val="40000"/>
              </a:prstClr>
            </a:outerShdw>
          </a:effectLst>
        </p:spPr>
      </p:pic>
      <p:pic>
        <p:nvPicPr>
          <p:cNvPr id="14" name="Bildobjekt 27" descr="En bild som visar golv, inomhus, vägg, rum&#10;&#10;Automatiskt genererad beskrivning">
            <a:extLst>
              <a:ext uri="{FF2B5EF4-FFF2-40B4-BE49-F238E27FC236}">
                <a16:creationId xmlns:a16="http://schemas.microsoft.com/office/drawing/2014/main" id="{9D8825D9-3A7A-32B2-AA50-E46DFED6EB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3" r="16400"/>
          <a:stretch/>
        </p:blipFill>
        <p:spPr>
          <a:xfrm>
            <a:off x="180753" y="2961167"/>
            <a:ext cx="4827181" cy="3896833"/>
          </a:xfrm>
          <a:prstGeom prst="rect">
            <a:avLst/>
          </a:prstGeom>
          <a:effectLst>
            <a:outerShdw blurRad="63500" sx="102000" sy="102000" algn="ctr" rotWithShape="0">
              <a:prstClr val="black">
                <a:alpha val="40000"/>
              </a:prstClr>
            </a:outerShdw>
          </a:effectLst>
        </p:spPr>
      </p:pic>
      <p:sp>
        <p:nvSpPr>
          <p:cNvPr id="16" name="textruta 9">
            <a:extLst>
              <a:ext uri="{FF2B5EF4-FFF2-40B4-BE49-F238E27FC236}">
                <a16:creationId xmlns:a16="http://schemas.microsoft.com/office/drawing/2014/main" id="{399FEBA0-0F73-D2B7-DE3E-B52C506B961D}"/>
              </a:ext>
            </a:extLst>
          </p:cNvPr>
          <p:cNvSpPr txBox="1"/>
          <p:nvPr/>
        </p:nvSpPr>
        <p:spPr>
          <a:xfrm>
            <a:off x="5832038" y="1719159"/>
            <a:ext cx="6179209" cy="4009773"/>
          </a:xfrm>
          <a:prstGeom prst="rect">
            <a:avLst/>
          </a:prstGeom>
        </p:spPr>
        <p:txBody>
          <a:bodyPr vert="horz" lIns="91440" tIns="45720" rIns="91440" bIns="45720" rtlCol="0" anchor="t">
            <a:noAutofit/>
          </a:bodyPr>
          <a:lstStyle/>
          <a:p>
            <a:pPr>
              <a:lnSpc>
                <a:spcPct val="90000"/>
              </a:lnSpc>
              <a:spcAft>
                <a:spcPts val="600"/>
              </a:spcAft>
            </a:pPr>
            <a:endParaRPr lang="en-US"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r>
              <a:rPr lang="en-US" sz="1400" dirty="0">
                <a:solidFill>
                  <a:prstClr val="white"/>
                </a:solidFill>
                <a:latin typeface="Calibri"/>
                <a:ea typeface="Open Sans"/>
                <a:cs typeface="Open Sans"/>
              </a:rPr>
              <a:t>BADRUM                                                                           BATHROOM</a:t>
            </a:r>
          </a:p>
          <a:p>
            <a:pPr>
              <a:lnSpc>
                <a:spcPct val="90000"/>
              </a:lnSpc>
              <a:spcAft>
                <a:spcPts val="600"/>
              </a:spcAft>
            </a:pPr>
            <a:r>
              <a:rPr lang="en-US" sz="1400" dirty="0">
                <a:solidFill>
                  <a:prstClr val="white"/>
                </a:solidFill>
                <a:latin typeface="Calibri"/>
                <a:ea typeface="Open Sans"/>
                <a:cs typeface="Open Sans"/>
              </a:rPr>
              <a:t>KÖK				KITCHEN</a:t>
            </a:r>
          </a:p>
          <a:p>
            <a:pPr>
              <a:lnSpc>
                <a:spcPct val="90000"/>
              </a:lnSpc>
              <a:spcAft>
                <a:spcPts val="600"/>
              </a:spcAft>
            </a:pPr>
            <a:r>
              <a:rPr lang="en-US" sz="1400" dirty="0">
                <a:solidFill>
                  <a:prstClr val="white"/>
                </a:solidFill>
                <a:latin typeface="Calibri"/>
                <a:ea typeface="Open Sans"/>
                <a:cs typeface="Open Sans"/>
              </a:rPr>
              <a:t>KÖKSUTRUSTNING                                                          KITCHEN-WARE</a:t>
            </a:r>
          </a:p>
          <a:p>
            <a:pPr>
              <a:lnSpc>
                <a:spcPct val="90000"/>
              </a:lnSpc>
              <a:spcAft>
                <a:spcPts val="600"/>
              </a:spcAft>
            </a:pPr>
            <a:r>
              <a:rPr lang="en-US" sz="1400" dirty="0">
                <a:solidFill>
                  <a:prstClr val="white"/>
                </a:solidFill>
                <a:latin typeface="Calibri"/>
                <a:ea typeface="Open Sans"/>
                <a:cs typeface="Open Sans"/>
              </a:rPr>
              <a:t>KAFFEKOKARE			COFFEE-MAKER</a:t>
            </a:r>
          </a:p>
          <a:p>
            <a:pPr>
              <a:lnSpc>
                <a:spcPct val="90000"/>
              </a:lnSpc>
              <a:spcAft>
                <a:spcPts val="600"/>
              </a:spcAft>
            </a:pPr>
            <a:r>
              <a:rPr lang="en-US" sz="1400" dirty="0">
                <a:solidFill>
                  <a:prstClr val="white"/>
                </a:solidFill>
                <a:latin typeface="Calibri"/>
                <a:ea typeface="Open Sans"/>
                <a:cs typeface="Open Sans"/>
              </a:rPr>
              <a:t>VATTENKOKARE			KETTLE</a:t>
            </a:r>
          </a:p>
          <a:p>
            <a:pPr>
              <a:lnSpc>
                <a:spcPct val="90000"/>
              </a:lnSpc>
              <a:spcAft>
                <a:spcPts val="600"/>
              </a:spcAft>
            </a:pPr>
            <a:r>
              <a:rPr lang="en-US" sz="1400" dirty="0">
                <a:solidFill>
                  <a:prstClr val="white"/>
                </a:solidFill>
                <a:latin typeface="Calibri"/>
                <a:ea typeface="Open Sans"/>
                <a:cs typeface="Open Sans"/>
              </a:rPr>
              <a:t>MIKRO				MICRO</a:t>
            </a:r>
          </a:p>
          <a:p>
            <a:pPr>
              <a:lnSpc>
                <a:spcPct val="90000"/>
              </a:lnSpc>
              <a:spcAft>
                <a:spcPts val="600"/>
              </a:spcAft>
            </a:pPr>
            <a:r>
              <a:rPr lang="en-US" sz="1400" dirty="0">
                <a:solidFill>
                  <a:prstClr val="white"/>
                </a:solidFill>
                <a:latin typeface="Calibri"/>
                <a:ea typeface="Open Sans"/>
                <a:cs typeface="Open Sans"/>
              </a:rPr>
              <a:t>SPIS				SPIS</a:t>
            </a:r>
          </a:p>
          <a:p>
            <a:pPr>
              <a:lnSpc>
                <a:spcPct val="90000"/>
              </a:lnSpc>
              <a:spcAft>
                <a:spcPts val="600"/>
              </a:spcAft>
            </a:pPr>
            <a:r>
              <a:rPr lang="en-US" sz="1400" dirty="0">
                <a:solidFill>
                  <a:prstClr val="white"/>
                </a:solidFill>
                <a:latin typeface="Calibri"/>
                <a:ea typeface="Open Sans"/>
                <a:cs typeface="Open Sans"/>
              </a:rPr>
              <a:t>TV				TV</a:t>
            </a:r>
          </a:p>
          <a:p>
            <a:pPr>
              <a:lnSpc>
                <a:spcPct val="90000"/>
              </a:lnSpc>
              <a:spcAft>
                <a:spcPts val="600"/>
              </a:spcAft>
            </a:pPr>
            <a:r>
              <a:rPr lang="en-US" sz="1400" dirty="0">
                <a:solidFill>
                  <a:prstClr val="white"/>
                </a:solidFill>
                <a:latin typeface="Calibri"/>
                <a:ea typeface="Open Sans"/>
                <a:cs typeface="Open Sans"/>
              </a:rPr>
              <a:t>WIFI				WIFI</a:t>
            </a:r>
          </a:p>
          <a:p>
            <a:pPr>
              <a:lnSpc>
                <a:spcPct val="90000"/>
              </a:lnSpc>
              <a:spcAft>
                <a:spcPts val="600"/>
              </a:spcAft>
            </a:pPr>
            <a:r>
              <a:rPr lang="en-US" sz="1400" dirty="0">
                <a:solidFill>
                  <a:prstClr val="white"/>
                </a:solidFill>
                <a:latin typeface="Calibri"/>
                <a:ea typeface="Open Sans"/>
                <a:cs typeface="Open Sans"/>
              </a:rPr>
              <a:t>2 VÅNINGSSÄNGAR                                                        2 BUNK BEDS</a:t>
            </a:r>
          </a:p>
          <a:p>
            <a:pPr>
              <a:lnSpc>
                <a:spcPct val="90000"/>
              </a:lnSpc>
              <a:spcAft>
                <a:spcPts val="600"/>
              </a:spcAft>
            </a:pPr>
            <a:r>
              <a:rPr lang="en-US" sz="1400" dirty="0">
                <a:solidFill>
                  <a:prstClr val="white"/>
                </a:solidFill>
                <a:latin typeface="Calibri"/>
                <a:ea typeface="Open Sans"/>
                <a:cs typeface="Open Sans"/>
              </a:rPr>
              <a:t>DJUR TILLÅTNA			ANIMAL IS ALLOWED </a:t>
            </a:r>
          </a:p>
        </p:txBody>
      </p:sp>
    </p:spTree>
    <p:extLst>
      <p:ext uri="{BB962C8B-B14F-4D97-AF65-F5344CB8AC3E}">
        <p14:creationId xmlns:p14="http://schemas.microsoft.com/office/powerpoint/2010/main" val="396545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2FDC7-F204-4FA3-3872-598DA6FC079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87D7DF-BC8D-E8BA-1F80-A0761AEC03AB}"/>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13">
            <a:extLst>
              <a:ext uri="{FF2B5EF4-FFF2-40B4-BE49-F238E27FC236}">
                <a16:creationId xmlns:a16="http://schemas.microsoft.com/office/drawing/2014/main" id="{263E92C2-148D-8DC0-32B8-584F9AE0192B}"/>
              </a:ext>
            </a:extLst>
          </p:cNvPr>
          <p:cNvSpPr txBox="1"/>
          <p:nvPr/>
        </p:nvSpPr>
        <p:spPr>
          <a:xfrm>
            <a:off x="5170568" y="-386123"/>
            <a:ext cx="6179209" cy="217774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Ymer 31m²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1050:-/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262,50:-/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 </a:t>
            </a: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4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ruta 9">
            <a:extLst>
              <a:ext uri="{FF2B5EF4-FFF2-40B4-BE49-F238E27FC236}">
                <a16:creationId xmlns:a16="http://schemas.microsoft.com/office/drawing/2014/main" id="{A92A4445-C1DA-7AE1-2C16-1BA9431369CA}"/>
              </a:ext>
            </a:extLst>
          </p:cNvPr>
          <p:cNvSpPr txBox="1"/>
          <p:nvPr/>
        </p:nvSpPr>
        <p:spPr>
          <a:xfrm>
            <a:off x="5987817" y="1968402"/>
            <a:ext cx="6179209" cy="3215796"/>
          </a:xfrm>
          <a:prstGeom prst="rect">
            <a:avLst/>
          </a:prstGeom>
        </p:spPr>
        <p:txBody>
          <a:bodyPr vert="horz" lIns="91440" tIns="45720" rIns="91440" bIns="45720" rtlCol="0" anchor="t">
            <a:normAutofit/>
          </a:bodyPr>
          <a:lstStyle/>
          <a:p>
            <a:pPr>
              <a:lnSpc>
                <a:spcPct val="90000"/>
              </a:lnSpc>
              <a:spcAft>
                <a:spcPts val="600"/>
              </a:spcAft>
            </a:pPr>
            <a:endParaRPr lang="en-US"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r>
              <a:rPr lang="en-US" sz="1400" dirty="0">
                <a:solidFill>
                  <a:prstClr val="white"/>
                </a:solidFill>
                <a:latin typeface="Calibri"/>
                <a:ea typeface="Open Sans"/>
                <a:cs typeface="Open Sans"/>
              </a:rPr>
              <a:t>BADRUM                                                                           BATHROOM</a:t>
            </a:r>
          </a:p>
          <a:p>
            <a:pPr>
              <a:lnSpc>
                <a:spcPct val="90000"/>
              </a:lnSpc>
              <a:spcAft>
                <a:spcPts val="600"/>
              </a:spcAft>
            </a:pPr>
            <a:r>
              <a:rPr lang="en-US" sz="1400" dirty="0">
                <a:solidFill>
                  <a:prstClr val="white"/>
                </a:solidFill>
                <a:latin typeface="Calibri"/>
                <a:ea typeface="Open Sans"/>
                <a:cs typeface="Open Sans"/>
              </a:rPr>
              <a:t>KÖK				KITCHEN</a:t>
            </a:r>
          </a:p>
          <a:p>
            <a:pPr>
              <a:lnSpc>
                <a:spcPct val="90000"/>
              </a:lnSpc>
              <a:spcAft>
                <a:spcPts val="600"/>
              </a:spcAft>
            </a:pPr>
            <a:r>
              <a:rPr lang="en-US" sz="1400" dirty="0">
                <a:solidFill>
                  <a:prstClr val="white"/>
                </a:solidFill>
                <a:latin typeface="Calibri"/>
                <a:ea typeface="Open Sans"/>
                <a:cs typeface="Open Sans"/>
              </a:rPr>
              <a:t>KÖKSUTRUSTNING                                                          KITCHEN-WARE</a:t>
            </a:r>
          </a:p>
          <a:p>
            <a:pPr>
              <a:lnSpc>
                <a:spcPct val="90000"/>
              </a:lnSpc>
              <a:spcAft>
                <a:spcPts val="600"/>
              </a:spcAft>
            </a:pPr>
            <a:r>
              <a:rPr lang="en-US" sz="1400" dirty="0">
                <a:solidFill>
                  <a:prstClr val="white"/>
                </a:solidFill>
                <a:latin typeface="Calibri"/>
                <a:ea typeface="Open Sans"/>
                <a:cs typeface="Open Sans"/>
              </a:rPr>
              <a:t>KAFFEKOKARE			COFFEE-MAKER</a:t>
            </a:r>
          </a:p>
          <a:p>
            <a:pPr>
              <a:lnSpc>
                <a:spcPct val="90000"/>
              </a:lnSpc>
              <a:spcAft>
                <a:spcPts val="600"/>
              </a:spcAft>
            </a:pPr>
            <a:r>
              <a:rPr lang="en-US" sz="1400" dirty="0">
                <a:solidFill>
                  <a:prstClr val="white"/>
                </a:solidFill>
                <a:latin typeface="Calibri"/>
                <a:ea typeface="Open Sans"/>
                <a:cs typeface="Open Sans"/>
              </a:rPr>
              <a:t>SPIS				SPIS</a:t>
            </a:r>
          </a:p>
          <a:p>
            <a:pPr>
              <a:lnSpc>
                <a:spcPct val="90000"/>
              </a:lnSpc>
              <a:spcAft>
                <a:spcPts val="600"/>
              </a:spcAft>
            </a:pPr>
            <a:r>
              <a:rPr lang="en-US" sz="1400" dirty="0">
                <a:solidFill>
                  <a:prstClr val="white"/>
                </a:solidFill>
                <a:latin typeface="Calibri"/>
                <a:ea typeface="Open Sans"/>
                <a:cs typeface="Open Sans"/>
              </a:rPr>
              <a:t>WIFI				WIFI</a:t>
            </a:r>
          </a:p>
          <a:p>
            <a:pPr>
              <a:lnSpc>
                <a:spcPct val="90000"/>
              </a:lnSpc>
              <a:spcAft>
                <a:spcPts val="600"/>
              </a:spcAft>
            </a:pPr>
            <a:r>
              <a:rPr lang="en-US" sz="1400" dirty="0">
                <a:solidFill>
                  <a:prstClr val="white"/>
                </a:solidFill>
                <a:latin typeface="Calibri"/>
                <a:ea typeface="Open Sans"/>
                <a:cs typeface="Open Sans"/>
              </a:rPr>
              <a:t>1 VÅNINGSSÄNG                                                             1 BUNK BED</a:t>
            </a:r>
          </a:p>
          <a:p>
            <a:pPr>
              <a:lnSpc>
                <a:spcPct val="90000"/>
              </a:lnSpc>
              <a:spcAft>
                <a:spcPts val="600"/>
              </a:spcAft>
            </a:pPr>
            <a:r>
              <a:rPr lang="en-US" sz="1400" dirty="0">
                <a:solidFill>
                  <a:prstClr val="white"/>
                </a:solidFill>
                <a:latin typeface="Calibri"/>
                <a:ea typeface="Open Sans"/>
                <a:cs typeface="Open Sans"/>
              </a:rPr>
              <a:t>BÄDDSOFFA</a:t>
            </a:r>
            <a:r>
              <a:rPr lang="en-US" sz="1000" dirty="0">
                <a:solidFill>
                  <a:prstClr val="white"/>
                </a:solidFill>
                <a:latin typeface="Calibri"/>
                <a:ea typeface="Open Sans"/>
                <a:cs typeface="Open Sans"/>
              </a:rPr>
              <a:t>(2 </a:t>
            </a:r>
            <a:r>
              <a:rPr lang="en-US" sz="1000" dirty="0" err="1">
                <a:solidFill>
                  <a:prstClr val="white"/>
                </a:solidFill>
                <a:latin typeface="Calibri"/>
                <a:ea typeface="Open Sans"/>
                <a:cs typeface="Open Sans"/>
              </a:rPr>
              <a:t>personer</a:t>
            </a:r>
            <a:r>
              <a:rPr lang="en-US" sz="1000" dirty="0">
                <a:solidFill>
                  <a:prstClr val="white"/>
                </a:solidFill>
                <a:latin typeface="Calibri"/>
                <a:ea typeface="Open Sans"/>
                <a:cs typeface="Open Sans"/>
              </a:rPr>
              <a:t>) </a:t>
            </a:r>
            <a:r>
              <a:rPr lang="en-US" sz="1400" dirty="0">
                <a:solidFill>
                  <a:prstClr val="white"/>
                </a:solidFill>
                <a:latin typeface="Calibri"/>
                <a:ea typeface="Open Sans"/>
                <a:cs typeface="Open Sans"/>
              </a:rPr>
              <a:t>                                                      SOFA BED</a:t>
            </a:r>
            <a:r>
              <a:rPr lang="en-US" sz="1000" dirty="0">
                <a:solidFill>
                  <a:prstClr val="white"/>
                </a:solidFill>
                <a:latin typeface="Calibri"/>
                <a:ea typeface="Open Sans"/>
                <a:cs typeface="Open Sans"/>
              </a:rPr>
              <a:t>(for two people)</a:t>
            </a:r>
          </a:p>
          <a:p>
            <a:pPr>
              <a:lnSpc>
                <a:spcPct val="90000"/>
              </a:lnSpc>
              <a:spcAft>
                <a:spcPts val="600"/>
              </a:spcAft>
            </a:pPr>
            <a:r>
              <a:rPr lang="en-US" sz="1400" dirty="0">
                <a:solidFill>
                  <a:prstClr val="white"/>
                </a:solidFill>
                <a:latin typeface="Calibri"/>
                <a:ea typeface="Open Sans"/>
                <a:cs typeface="Open Sans"/>
              </a:rPr>
              <a:t>DJUR TILLÅTNA			ANIMAL IS ALLOWED </a:t>
            </a:r>
          </a:p>
        </p:txBody>
      </p:sp>
      <p:pic>
        <p:nvPicPr>
          <p:cNvPr id="7" name="Bildobjekt 5" descr="En bild som visar inomhus, golv, vägg, tak&#10;&#10;Automatiskt genererad beskrivning">
            <a:extLst>
              <a:ext uri="{FF2B5EF4-FFF2-40B4-BE49-F238E27FC236}">
                <a16:creationId xmlns:a16="http://schemas.microsoft.com/office/drawing/2014/main" id="{6E290FF2-A7A1-CC47-9095-8D5CA0AA95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124"/>
          <a:stretch/>
        </p:blipFill>
        <p:spPr>
          <a:xfrm>
            <a:off x="180753" y="10"/>
            <a:ext cx="4827181" cy="2780404"/>
          </a:xfrm>
          <a:prstGeom prst="rect">
            <a:avLst/>
          </a:prstGeom>
          <a:effectLst>
            <a:outerShdw blurRad="63500" sx="102000" sy="102000" algn="ctr" rotWithShape="0">
              <a:prstClr val="black">
                <a:alpha val="40000"/>
              </a:prstClr>
            </a:outerShdw>
          </a:effectLst>
        </p:spPr>
      </p:pic>
      <p:pic>
        <p:nvPicPr>
          <p:cNvPr id="8" name="Bildobjekt 2" descr="En bild som visar golv, inomhus, bord, vägg&#10;&#10;Automatiskt genererad beskrivning">
            <a:extLst>
              <a:ext uri="{FF2B5EF4-FFF2-40B4-BE49-F238E27FC236}">
                <a16:creationId xmlns:a16="http://schemas.microsoft.com/office/drawing/2014/main" id="{C5800D72-D7DC-603A-B993-1F62DD8ACE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314" b="1"/>
          <a:stretch/>
        </p:blipFill>
        <p:spPr>
          <a:xfrm>
            <a:off x="180753" y="2961167"/>
            <a:ext cx="4827181" cy="38968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4599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1BCE-3BB2-46AA-2C40-5D5CDAEC988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3F0AAEB-1994-237F-AE4F-6213B012D632}"/>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13">
            <a:extLst>
              <a:ext uri="{FF2B5EF4-FFF2-40B4-BE49-F238E27FC236}">
                <a16:creationId xmlns:a16="http://schemas.microsoft.com/office/drawing/2014/main" id="{E560B962-56F1-96AD-77B8-CB6A991B8C3E}"/>
              </a:ext>
            </a:extLst>
          </p:cNvPr>
          <p:cNvSpPr txBox="1"/>
          <p:nvPr/>
        </p:nvSpPr>
        <p:spPr>
          <a:xfrm>
            <a:off x="6453250" y="598365"/>
            <a:ext cx="4753535" cy="1672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Vidar 25m²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1050:-/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262,50:-/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a:t>
            </a: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4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ruta 9">
            <a:extLst>
              <a:ext uri="{FF2B5EF4-FFF2-40B4-BE49-F238E27FC236}">
                <a16:creationId xmlns:a16="http://schemas.microsoft.com/office/drawing/2014/main" id="{8259D196-3A93-CDB8-EE37-2AB13624FAC2}"/>
              </a:ext>
            </a:extLst>
          </p:cNvPr>
          <p:cNvSpPr txBox="1"/>
          <p:nvPr/>
        </p:nvSpPr>
        <p:spPr>
          <a:xfrm>
            <a:off x="6787902" y="1989030"/>
            <a:ext cx="5189214" cy="2879939"/>
          </a:xfrm>
          <a:prstGeom prst="rect">
            <a:avLst/>
          </a:prstGeom>
        </p:spPr>
        <p:txBody>
          <a:bodyPr vert="horz" lIns="91440" tIns="45720" rIns="91440" bIns="45720" rtlCol="0" anchor="t">
            <a:normAutofit/>
          </a:bodyPr>
          <a:lstStyle/>
          <a:p>
            <a:pPr>
              <a:lnSpc>
                <a:spcPct val="90000"/>
              </a:lnSpc>
              <a:spcAft>
                <a:spcPts val="600"/>
              </a:spcAft>
            </a:pPr>
            <a:endParaRPr lang="en-US" dirty="0">
              <a:solidFill>
                <a:prstClr val="white"/>
              </a:solidFill>
              <a:latin typeface="Calibri" panose="020F0502020204030204"/>
            </a:endParaRPr>
          </a:p>
          <a:p>
            <a:pPr>
              <a:lnSpc>
                <a:spcPct val="90000"/>
              </a:lnSpc>
              <a:spcAft>
                <a:spcPts val="600"/>
              </a:spcAft>
            </a:pPr>
            <a:r>
              <a:rPr lang="en-US" sz="1400" dirty="0">
                <a:solidFill>
                  <a:prstClr val="white"/>
                </a:solidFill>
                <a:latin typeface="Calibri"/>
                <a:ea typeface="Open Sans"/>
                <a:cs typeface="Open Sans"/>
              </a:rPr>
              <a:t>BADRUM                                                    BATHROOM</a:t>
            </a:r>
          </a:p>
          <a:p>
            <a:pPr>
              <a:lnSpc>
                <a:spcPct val="90000"/>
              </a:lnSpc>
              <a:spcAft>
                <a:spcPts val="600"/>
              </a:spcAft>
            </a:pPr>
            <a:r>
              <a:rPr lang="en-US" sz="1400" dirty="0">
                <a:solidFill>
                  <a:prstClr val="white"/>
                </a:solidFill>
                <a:latin typeface="Calibri"/>
                <a:ea typeface="Open Sans"/>
                <a:cs typeface="Open Sans"/>
              </a:rPr>
              <a:t>KÖK			KITCHEN</a:t>
            </a:r>
          </a:p>
          <a:p>
            <a:pPr>
              <a:lnSpc>
                <a:spcPct val="90000"/>
              </a:lnSpc>
              <a:spcAft>
                <a:spcPts val="600"/>
              </a:spcAft>
            </a:pPr>
            <a:r>
              <a:rPr lang="en-US" sz="1400" dirty="0">
                <a:solidFill>
                  <a:prstClr val="white"/>
                </a:solidFill>
                <a:latin typeface="Calibri"/>
                <a:ea typeface="Open Sans"/>
                <a:cs typeface="Open Sans"/>
              </a:rPr>
              <a:t>KÖKSUTRUSTNING		KITCHEN-WARE</a:t>
            </a:r>
          </a:p>
          <a:p>
            <a:pPr>
              <a:lnSpc>
                <a:spcPct val="90000"/>
              </a:lnSpc>
              <a:spcAft>
                <a:spcPts val="600"/>
              </a:spcAft>
            </a:pPr>
            <a:r>
              <a:rPr lang="en-US" sz="1400" dirty="0">
                <a:solidFill>
                  <a:prstClr val="white"/>
                </a:solidFill>
                <a:latin typeface="Calibri"/>
                <a:ea typeface="Open Sans"/>
                <a:cs typeface="Open Sans"/>
              </a:rPr>
              <a:t>KAFFEKOKARE		COFFEE-MAKER</a:t>
            </a:r>
            <a:br>
              <a:rPr lang="en-US" sz="1400" dirty="0">
                <a:solidFill>
                  <a:prstClr val="black"/>
                </a:solidFill>
                <a:latin typeface="Calibri"/>
                <a:ea typeface="Open Sans" panose="020B0606030504020204" pitchFamily="34" charset="0"/>
                <a:cs typeface="Open Sans" panose="020B0606030504020204" pitchFamily="34" charset="0"/>
              </a:rPr>
            </a:br>
            <a:r>
              <a:rPr lang="en-US" sz="1400" dirty="0">
                <a:solidFill>
                  <a:prstClr val="white"/>
                </a:solidFill>
                <a:latin typeface="Calibri"/>
                <a:ea typeface="Open Sans"/>
                <a:cs typeface="Open Sans"/>
              </a:rPr>
              <a:t>SPIS			SPIS</a:t>
            </a:r>
          </a:p>
          <a:p>
            <a:pPr>
              <a:lnSpc>
                <a:spcPct val="90000"/>
              </a:lnSpc>
              <a:spcAft>
                <a:spcPts val="600"/>
              </a:spcAft>
            </a:pPr>
            <a:r>
              <a:rPr lang="en-US" sz="1400" dirty="0">
                <a:solidFill>
                  <a:prstClr val="white"/>
                </a:solidFill>
                <a:latin typeface="Calibri"/>
                <a:ea typeface="Open Sans"/>
                <a:cs typeface="Open Sans"/>
              </a:rPr>
              <a:t>WIFI			WIFI</a:t>
            </a:r>
          </a:p>
          <a:p>
            <a:pPr>
              <a:lnSpc>
                <a:spcPct val="90000"/>
              </a:lnSpc>
              <a:spcAft>
                <a:spcPts val="600"/>
              </a:spcAft>
            </a:pPr>
            <a:r>
              <a:rPr lang="en-US" sz="1400" dirty="0">
                <a:solidFill>
                  <a:prstClr val="white"/>
                </a:solidFill>
                <a:latin typeface="Calibri"/>
                <a:ea typeface="Open Sans"/>
                <a:cs typeface="Open Sans"/>
              </a:rPr>
              <a:t>2 VÅNINGSSÄNGAR                                  2 BUNK BEDS</a:t>
            </a:r>
          </a:p>
          <a:p>
            <a:pPr>
              <a:lnSpc>
                <a:spcPct val="90000"/>
              </a:lnSpc>
              <a:spcAft>
                <a:spcPts val="600"/>
              </a:spcAft>
            </a:pPr>
            <a:r>
              <a:rPr lang="en-US" sz="1400" dirty="0">
                <a:solidFill>
                  <a:prstClr val="white"/>
                </a:solidFill>
                <a:latin typeface="Calibri"/>
                <a:ea typeface="Open Sans"/>
                <a:cs typeface="Open Sans"/>
              </a:rPr>
              <a:t>DJUR TILLÅTNA		ANIMAL IS ALLOWED </a:t>
            </a:r>
          </a:p>
        </p:txBody>
      </p:sp>
      <p:pic>
        <p:nvPicPr>
          <p:cNvPr id="7" name="Bildobjekt 16">
            <a:extLst>
              <a:ext uri="{FF2B5EF4-FFF2-40B4-BE49-F238E27FC236}">
                <a16:creationId xmlns:a16="http://schemas.microsoft.com/office/drawing/2014/main" id="{CE5BE3AB-907F-5DE6-E6FE-415132D45C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60" r="23657"/>
          <a:stretch/>
        </p:blipFill>
        <p:spPr>
          <a:xfrm>
            <a:off x="-4642" y="10"/>
            <a:ext cx="3006061" cy="3339639"/>
          </a:xfrm>
          <a:prstGeom prst="rect">
            <a:avLst/>
          </a:prstGeom>
          <a:effectLst>
            <a:outerShdw blurRad="63500" sx="102000" sy="102000" algn="ctr" rotWithShape="0">
              <a:prstClr val="black">
                <a:alpha val="40000"/>
              </a:prstClr>
            </a:outerShdw>
          </a:effectLst>
        </p:spPr>
      </p:pic>
      <p:pic>
        <p:nvPicPr>
          <p:cNvPr id="8" name="Bildobjekt 18" descr="En bild som visar inomhus, golv, rum, vägg&#10;&#10;Automatiskt genererad beskrivning">
            <a:extLst>
              <a:ext uri="{FF2B5EF4-FFF2-40B4-BE49-F238E27FC236}">
                <a16:creationId xmlns:a16="http://schemas.microsoft.com/office/drawing/2014/main" id="{8269DF25-916C-1B76-3713-0952F5B526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76" r="9641"/>
          <a:stretch/>
        </p:blipFill>
        <p:spPr>
          <a:xfrm>
            <a:off x="3198068" y="10"/>
            <a:ext cx="2991088" cy="3339639"/>
          </a:xfrm>
          <a:prstGeom prst="rect">
            <a:avLst/>
          </a:prstGeom>
          <a:effectLst>
            <a:outerShdw blurRad="63500" sx="102000" sy="102000" algn="ctr" rotWithShape="0">
              <a:prstClr val="black">
                <a:alpha val="40000"/>
              </a:prstClr>
            </a:outerShdw>
          </a:effectLst>
        </p:spPr>
      </p:pic>
      <p:pic>
        <p:nvPicPr>
          <p:cNvPr id="9" name="Bildobjekt 12" descr="En bild som visar inomhus, vägg, golv, kök&#10;&#10;Automatiskt genererad beskrivning">
            <a:extLst>
              <a:ext uri="{FF2B5EF4-FFF2-40B4-BE49-F238E27FC236}">
                <a16:creationId xmlns:a16="http://schemas.microsoft.com/office/drawing/2014/main" id="{416E5FDA-37A8-817B-7F3C-1A6408C88A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80" r="1" b="1909"/>
          <a:stretch/>
        </p:blipFill>
        <p:spPr>
          <a:xfrm>
            <a:off x="-2" y="3518351"/>
            <a:ext cx="6189158" cy="33396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0202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3988-5F82-5680-BAB5-BA2E52482D3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BC3729-455F-3F74-1F9B-2DA515DD8295}"/>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13">
            <a:extLst>
              <a:ext uri="{FF2B5EF4-FFF2-40B4-BE49-F238E27FC236}">
                <a16:creationId xmlns:a16="http://schemas.microsoft.com/office/drawing/2014/main" id="{B7222935-935C-3851-6960-F20C9D9BA4AA}"/>
              </a:ext>
            </a:extLst>
          </p:cNvPr>
          <p:cNvSpPr txBox="1"/>
          <p:nvPr/>
        </p:nvSpPr>
        <p:spPr>
          <a:xfrm>
            <a:off x="5891489" y="467880"/>
            <a:ext cx="6189158" cy="1672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Campingstuga</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14m²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850:-/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212,50:-/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a:t>
            </a: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4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endParaRPr lang="en-US"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ruta 9">
            <a:extLst>
              <a:ext uri="{FF2B5EF4-FFF2-40B4-BE49-F238E27FC236}">
                <a16:creationId xmlns:a16="http://schemas.microsoft.com/office/drawing/2014/main" id="{E62AE228-4E20-6DD5-9B19-6F19F20903DD}"/>
              </a:ext>
            </a:extLst>
          </p:cNvPr>
          <p:cNvSpPr txBox="1"/>
          <p:nvPr/>
        </p:nvSpPr>
        <p:spPr>
          <a:xfrm>
            <a:off x="6509959" y="2325336"/>
            <a:ext cx="5657264" cy="2392274"/>
          </a:xfrm>
          <a:prstGeom prst="rect">
            <a:avLst/>
          </a:prstGeom>
        </p:spPr>
        <p:txBody>
          <a:bodyPr vert="horz" lIns="91440" tIns="45720" rIns="91440" bIns="45720" rtlCol="0" anchor="t">
            <a:normAutofit/>
          </a:bodyPr>
          <a:lstStyle/>
          <a:p>
            <a:pPr>
              <a:lnSpc>
                <a:spcPct val="90000"/>
              </a:lnSpc>
              <a:spcAft>
                <a:spcPts val="600"/>
              </a:spcAft>
            </a:pPr>
            <a:r>
              <a:rPr lang="en-US" sz="1400" dirty="0">
                <a:solidFill>
                  <a:prstClr val="white"/>
                </a:solidFill>
                <a:latin typeface="Calibri"/>
                <a:ea typeface="Open Sans"/>
                <a:cs typeface="Open Sans"/>
              </a:rPr>
              <a:t>VATTENKOKARE                               KETTLE</a:t>
            </a:r>
          </a:p>
          <a:p>
            <a:pPr>
              <a:lnSpc>
                <a:spcPct val="90000"/>
              </a:lnSpc>
              <a:spcAft>
                <a:spcPts val="600"/>
              </a:spcAft>
            </a:pPr>
            <a:r>
              <a:rPr lang="en-US" sz="1400" dirty="0">
                <a:solidFill>
                  <a:prstClr val="white"/>
                </a:solidFill>
                <a:latin typeface="Calibri"/>
                <a:ea typeface="Open Sans"/>
                <a:cs typeface="Open Sans"/>
              </a:rPr>
              <a:t>MIKRO                                               MICRO</a:t>
            </a:r>
          </a:p>
          <a:p>
            <a:pPr>
              <a:lnSpc>
                <a:spcPct val="90000"/>
              </a:lnSpc>
              <a:spcAft>
                <a:spcPts val="600"/>
              </a:spcAft>
            </a:pPr>
            <a:r>
              <a:rPr lang="en-US" sz="1400" dirty="0">
                <a:solidFill>
                  <a:prstClr val="white"/>
                </a:solidFill>
                <a:latin typeface="Calibri"/>
                <a:ea typeface="Open Sans"/>
                <a:cs typeface="Open Sans"/>
              </a:rPr>
              <a:t>SPISPLATTA                                       STOVE</a:t>
            </a:r>
          </a:p>
          <a:p>
            <a:pPr>
              <a:lnSpc>
                <a:spcPct val="90000"/>
              </a:lnSpc>
              <a:spcAft>
                <a:spcPts val="600"/>
              </a:spcAft>
            </a:pPr>
            <a:r>
              <a:rPr lang="en-US" sz="1400" dirty="0">
                <a:solidFill>
                  <a:prstClr val="white"/>
                </a:solidFill>
                <a:latin typeface="Calibri"/>
                <a:ea typeface="Open Sans"/>
                <a:cs typeface="Open Sans"/>
              </a:rPr>
              <a:t>KYLSKÅP/FRYS                                  REFRIGERATOR</a:t>
            </a:r>
          </a:p>
          <a:p>
            <a:pPr>
              <a:lnSpc>
                <a:spcPct val="90000"/>
              </a:lnSpc>
              <a:spcAft>
                <a:spcPts val="600"/>
              </a:spcAft>
            </a:pPr>
            <a:r>
              <a:rPr lang="en-US" sz="1400" dirty="0">
                <a:solidFill>
                  <a:prstClr val="white"/>
                </a:solidFill>
                <a:latin typeface="Calibri"/>
                <a:ea typeface="Open Sans"/>
                <a:cs typeface="Open Sans"/>
              </a:rPr>
              <a:t>WIFI                                                   </a:t>
            </a:r>
            <a:r>
              <a:rPr lang="en-US" sz="1400" dirty="0" err="1">
                <a:solidFill>
                  <a:prstClr val="white"/>
                </a:solidFill>
                <a:latin typeface="Calibri"/>
                <a:ea typeface="Open Sans"/>
                <a:cs typeface="Open Sans"/>
              </a:rPr>
              <a:t>WIFI</a:t>
            </a:r>
            <a:endParaRPr lang="en-US" sz="1400" dirty="0">
              <a:solidFill>
                <a:prstClr val="white"/>
              </a:solidFill>
              <a:latin typeface="Calibri"/>
              <a:ea typeface="Open Sans"/>
              <a:cs typeface="Open Sans"/>
            </a:endParaRPr>
          </a:p>
          <a:p>
            <a:pPr>
              <a:lnSpc>
                <a:spcPct val="90000"/>
              </a:lnSpc>
              <a:spcAft>
                <a:spcPts val="600"/>
              </a:spcAft>
            </a:pPr>
            <a:r>
              <a:rPr lang="en-US" sz="1400" dirty="0">
                <a:solidFill>
                  <a:prstClr val="white"/>
                </a:solidFill>
                <a:latin typeface="Calibri"/>
                <a:ea typeface="Open Sans"/>
                <a:cs typeface="Open Sans"/>
              </a:rPr>
              <a:t>2 VÅNINGSSÄNGAR                        2 BUNK BEDS</a:t>
            </a:r>
          </a:p>
          <a:p>
            <a:pPr>
              <a:lnSpc>
                <a:spcPct val="90000"/>
              </a:lnSpc>
              <a:spcAft>
                <a:spcPts val="600"/>
              </a:spcAft>
            </a:pPr>
            <a:r>
              <a:rPr lang="en-US" sz="1400" dirty="0">
                <a:solidFill>
                  <a:prstClr val="white"/>
                </a:solidFill>
                <a:latin typeface="Calibri"/>
                <a:ea typeface="Open Sans"/>
                <a:cs typeface="Open Sans"/>
              </a:rPr>
              <a:t>DJUR TILÅTNA                                 ANIMALS IS ALLOWED</a:t>
            </a:r>
          </a:p>
        </p:txBody>
      </p:sp>
      <p:pic>
        <p:nvPicPr>
          <p:cNvPr id="7" name="Bildobjekt 2">
            <a:extLst>
              <a:ext uri="{FF2B5EF4-FFF2-40B4-BE49-F238E27FC236}">
                <a16:creationId xmlns:a16="http://schemas.microsoft.com/office/drawing/2014/main" id="{6EA1CD69-A7CE-CBD0-EC18-10C6E3F75B65}"/>
              </a:ext>
            </a:extLst>
          </p:cNvPr>
          <p:cNvPicPr>
            <a:picLocks noChangeAspect="1"/>
          </p:cNvPicPr>
          <p:nvPr/>
        </p:nvPicPr>
        <p:blipFill>
          <a:blip r:embed="rId2" cstate="print">
            <a:extLst>
              <a:ext uri="{28A0092B-C50C-407E-A947-70E740481C1C}">
                <a14:useLocalDpi xmlns:a14="http://schemas.microsoft.com/office/drawing/2010/main" val="0"/>
              </a:ext>
            </a:extLst>
          </a:blip>
          <a:srcRect l="19960" r="19960"/>
          <a:stretch/>
        </p:blipFill>
        <p:spPr>
          <a:xfrm>
            <a:off x="-4642" y="10"/>
            <a:ext cx="3006061" cy="3339639"/>
          </a:xfrm>
          <a:prstGeom prst="rect">
            <a:avLst/>
          </a:prstGeom>
          <a:effectLst>
            <a:outerShdw blurRad="63500" sx="102000" sy="102000" algn="ctr" rotWithShape="0">
              <a:prstClr val="black">
                <a:alpha val="40000"/>
              </a:prstClr>
            </a:outerShdw>
          </a:effectLst>
        </p:spPr>
      </p:pic>
      <p:pic>
        <p:nvPicPr>
          <p:cNvPr id="8" name="Bildobjekt 4">
            <a:extLst>
              <a:ext uri="{FF2B5EF4-FFF2-40B4-BE49-F238E27FC236}">
                <a16:creationId xmlns:a16="http://schemas.microsoft.com/office/drawing/2014/main" id="{D3102D1F-0F3D-6CD0-7F66-DC8D905E722D}"/>
              </a:ext>
            </a:extLst>
          </p:cNvPr>
          <p:cNvPicPr>
            <a:picLocks noChangeAspect="1"/>
          </p:cNvPicPr>
          <p:nvPr/>
        </p:nvPicPr>
        <p:blipFill>
          <a:blip r:embed="rId3" cstate="print">
            <a:extLst>
              <a:ext uri="{28A0092B-C50C-407E-A947-70E740481C1C}">
                <a14:useLocalDpi xmlns:a14="http://schemas.microsoft.com/office/drawing/2010/main" val="0"/>
              </a:ext>
            </a:extLst>
          </a:blip>
          <a:srcRect l="20117" r="20117"/>
          <a:stretch/>
        </p:blipFill>
        <p:spPr>
          <a:xfrm>
            <a:off x="3103387" y="0"/>
            <a:ext cx="2991088" cy="3339639"/>
          </a:xfrm>
          <a:prstGeom prst="rect">
            <a:avLst/>
          </a:prstGeom>
          <a:effectLst>
            <a:outerShdw blurRad="63500" sx="102000" sy="102000" algn="ctr" rotWithShape="0">
              <a:prstClr val="black">
                <a:alpha val="40000"/>
              </a:prstClr>
            </a:outerShdw>
          </a:effectLst>
        </p:spPr>
      </p:pic>
      <p:pic>
        <p:nvPicPr>
          <p:cNvPr id="9" name="Bildobjekt 6">
            <a:extLst>
              <a:ext uri="{FF2B5EF4-FFF2-40B4-BE49-F238E27FC236}">
                <a16:creationId xmlns:a16="http://schemas.microsoft.com/office/drawing/2014/main" id="{3A1507F3-8380-2DB9-D017-AEBED5E388D5}"/>
              </a:ext>
            </a:extLst>
          </p:cNvPr>
          <p:cNvPicPr>
            <a:picLocks noChangeAspect="1"/>
          </p:cNvPicPr>
          <p:nvPr/>
        </p:nvPicPr>
        <p:blipFill>
          <a:blip r:embed="rId4" cstate="print">
            <a:extLst>
              <a:ext uri="{28A0092B-C50C-407E-A947-70E740481C1C}">
                <a14:useLocalDpi xmlns:a14="http://schemas.microsoft.com/office/drawing/2010/main" val="0"/>
              </a:ext>
            </a:extLst>
          </a:blip>
          <a:srcRect t="8929" b="8929"/>
          <a:stretch/>
        </p:blipFill>
        <p:spPr>
          <a:xfrm>
            <a:off x="-2" y="3518351"/>
            <a:ext cx="6094477" cy="33396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448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F92F7-96ED-3A25-E8DD-7D2BE9E7061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E6A5AE-F010-2BA4-4D19-811631D7194C}"/>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13">
            <a:extLst>
              <a:ext uri="{FF2B5EF4-FFF2-40B4-BE49-F238E27FC236}">
                <a16:creationId xmlns:a16="http://schemas.microsoft.com/office/drawing/2014/main" id="{19F2E8FC-3E84-CBD5-BB0D-67D5E42C38EA}"/>
              </a:ext>
            </a:extLst>
          </p:cNvPr>
          <p:cNvSpPr txBox="1"/>
          <p:nvPr/>
        </p:nvSpPr>
        <p:spPr>
          <a:xfrm>
            <a:off x="6490265" y="25068"/>
            <a:ext cx="5701736" cy="15413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LOKE 2-BÄDD, 4-BÄDD</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2-bädd;  600:-/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300:-/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 </a:t>
            </a:r>
          </a:p>
          <a:p>
            <a:pP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4-bädd; 850:-/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212,50:-/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 </a:t>
            </a:r>
          </a:p>
        </p:txBody>
      </p:sp>
      <p:pic>
        <p:nvPicPr>
          <p:cNvPr id="5" name="Bildobjekt 10" descr="En bild som visar inomhus, golv, vägg, tak&#10;&#10;Automatiskt genererad beskrivning">
            <a:extLst>
              <a:ext uri="{FF2B5EF4-FFF2-40B4-BE49-F238E27FC236}">
                <a16:creationId xmlns:a16="http://schemas.microsoft.com/office/drawing/2014/main" id="{F7462A05-3F73-E453-EA11-C4D2522A1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320" t="-2676" r="10472" b="2675"/>
          <a:stretch/>
        </p:blipFill>
        <p:spPr>
          <a:xfrm>
            <a:off x="0" y="-117810"/>
            <a:ext cx="3119392" cy="3465547"/>
          </a:xfrm>
          <a:prstGeom prst="rect">
            <a:avLst/>
          </a:prstGeom>
          <a:effectLst>
            <a:outerShdw blurRad="63500" sx="102000" sy="102000" algn="ctr" rotWithShape="0">
              <a:prstClr val="black">
                <a:alpha val="40000"/>
              </a:prstClr>
            </a:outerShdw>
          </a:effectLst>
        </p:spPr>
      </p:pic>
      <p:pic>
        <p:nvPicPr>
          <p:cNvPr id="6" name="Bildobjekt 7" descr="En bild som visar inomhus, vägg, golv, rum&#10;&#10;Automatiskt genererad beskrivning">
            <a:extLst>
              <a:ext uri="{FF2B5EF4-FFF2-40B4-BE49-F238E27FC236}">
                <a16:creationId xmlns:a16="http://schemas.microsoft.com/office/drawing/2014/main" id="{B171FB32-29A1-46D0-31FF-E375759B11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1" r="36286"/>
          <a:stretch/>
        </p:blipFill>
        <p:spPr>
          <a:xfrm>
            <a:off x="3198068" y="10"/>
            <a:ext cx="2991088" cy="3339639"/>
          </a:xfrm>
          <a:prstGeom prst="rect">
            <a:avLst/>
          </a:prstGeom>
          <a:effectLst>
            <a:outerShdw blurRad="63500" sx="102000" sy="102000" algn="ctr" rotWithShape="0">
              <a:prstClr val="black">
                <a:alpha val="40000"/>
              </a:prstClr>
            </a:outerShdw>
          </a:effectLst>
        </p:spPr>
      </p:pic>
      <p:pic>
        <p:nvPicPr>
          <p:cNvPr id="7" name="Bildobjekt 3" descr="En bild som visar golv, inomhus, vägg, tak&#10;&#10;Automatiskt genererad beskrivning">
            <a:extLst>
              <a:ext uri="{FF2B5EF4-FFF2-40B4-BE49-F238E27FC236}">
                <a16:creationId xmlns:a16="http://schemas.microsoft.com/office/drawing/2014/main" id="{2E7BA4EE-A275-6F73-FD59-368BB009C7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578" r="1" b="3584"/>
          <a:stretch/>
        </p:blipFill>
        <p:spPr>
          <a:xfrm>
            <a:off x="-2" y="3518351"/>
            <a:ext cx="6189158" cy="3339649"/>
          </a:xfrm>
          <a:prstGeom prst="rect">
            <a:avLst/>
          </a:prstGeom>
          <a:effectLst>
            <a:outerShdw blurRad="63500" sx="102000" sy="102000" algn="ctr" rotWithShape="0">
              <a:prstClr val="black">
                <a:alpha val="40000"/>
              </a:prstClr>
            </a:outerShdw>
          </a:effectLst>
        </p:spPr>
      </p:pic>
      <p:sp>
        <p:nvSpPr>
          <p:cNvPr id="9" name="textruta 9">
            <a:extLst>
              <a:ext uri="{FF2B5EF4-FFF2-40B4-BE49-F238E27FC236}">
                <a16:creationId xmlns:a16="http://schemas.microsoft.com/office/drawing/2014/main" id="{601CD34F-550A-78F6-24D7-A43EABCDFAC4}"/>
              </a:ext>
            </a:extLst>
          </p:cNvPr>
          <p:cNvSpPr txBox="1"/>
          <p:nvPr/>
        </p:nvSpPr>
        <p:spPr>
          <a:xfrm>
            <a:off x="6293453" y="1670984"/>
            <a:ext cx="5791200" cy="3694734"/>
          </a:xfrm>
          <a:prstGeom prst="rect">
            <a:avLst/>
          </a:prstGeom>
        </p:spPr>
        <p:txBody>
          <a:bodyPr vert="horz" lIns="91440" tIns="45720" rIns="91440" bIns="45720" rtlCol="0">
            <a:normAutofit/>
          </a:bodyPr>
          <a:lstStyle/>
          <a:p>
            <a:pPr>
              <a:lnSpc>
                <a:spcPct val="90000"/>
              </a:lnSpc>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GEMENSAMT KÖK		SHARED KITCHEN</a:t>
            </a:r>
          </a:p>
          <a:p>
            <a:pPr>
              <a:lnSpc>
                <a:spcPct val="90000"/>
              </a:lnSpc>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GEMENSAMT BADRUM	SHARED BATHROOM</a:t>
            </a:r>
          </a:p>
          <a:p>
            <a:pPr>
              <a:lnSpc>
                <a:spcPct val="90000"/>
              </a:lnSpc>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WIFI			WIFI</a:t>
            </a:r>
          </a:p>
          <a:p>
            <a:pPr>
              <a:lnSpc>
                <a:spcPct val="90000"/>
              </a:lnSpc>
              <a:spcAft>
                <a:spcPts val="600"/>
              </a:spcAft>
            </a:pPr>
            <a:endParaRPr lang="en-US" b="1"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Aft>
                <a:spcPts val="600"/>
              </a:spcAft>
            </a:pPr>
            <a:r>
              <a:rPr lang="en-US" b="1" dirty="0">
                <a:solidFill>
                  <a:prstClr val="white"/>
                </a:solidFill>
                <a:latin typeface="Calibri" panose="020F0502020204030204" pitchFamily="34" charset="0"/>
                <a:ea typeface="Calibri" panose="020F0502020204030204" pitchFamily="34" charset="0"/>
                <a:cs typeface="Calibri" panose="020F0502020204030204" pitchFamily="34" charset="0"/>
              </a:rPr>
              <a:t>DJURFÖRBUD		ANIMALPROHIBITION </a:t>
            </a:r>
          </a:p>
        </p:txBody>
      </p:sp>
    </p:spTree>
    <p:extLst>
      <p:ext uri="{BB962C8B-B14F-4D97-AF65-F5344CB8AC3E}">
        <p14:creationId xmlns:p14="http://schemas.microsoft.com/office/powerpoint/2010/main" val="285515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06D0-CAF2-0D63-9FE1-427FD5233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C3A13-4D03-9C87-1300-5B5A011A2F18}"/>
              </a:ext>
            </a:extLst>
          </p:cNvPr>
          <p:cNvSpPr>
            <a:spLocks noGrp="1"/>
          </p:cNvSpPr>
          <p:nvPr>
            <p:ph type="title"/>
          </p:nvPr>
        </p:nvSpPr>
        <p:spPr/>
        <p:txBody>
          <a:bodyPr/>
          <a:lstStyle/>
          <a:p>
            <a:r>
              <a:rPr lang="en-US" sz="3200" dirty="0">
                <a:solidFill>
                  <a:srgbClr val="FFFFFF"/>
                </a:solidFill>
                <a:latin typeface="Isidora Sans Alt Black"/>
              </a:rPr>
              <a:t>Hur </a:t>
            </a:r>
            <a:r>
              <a:rPr lang="en-US" sz="3200" dirty="0" err="1">
                <a:solidFill>
                  <a:srgbClr val="FFFFFF"/>
                </a:solidFill>
                <a:latin typeface="Isidora Sans Alt Black"/>
              </a:rPr>
              <a:t>bokar</a:t>
            </a:r>
            <a:r>
              <a:rPr lang="en-US" sz="3200" dirty="0">
                <a:solidFill>
                  <a:srgbClr val="FFFFFF"/>
                </a:solidFill>
                <a:latin typeface="Isidora Sans Alt Black"/>
              </a:rPr>
              <a:t> jag? </a:t>
            </a:r>
            <a:endParaRPr lang="sv-SE" dirty="0"/>
          </a:p>
        </p:txBody>
      </p:sp>
      <p:sp>
        <p:nvSpPr>
          <p:cNvPr id="4" name="Footer Placeholder 3">
            <a:extLst>
              <a:ext uri="{FF2B5EF4-FFF2-40B4-BE49-F238E27FC236}">
                <a16:creationId xmlns:a16="http://schemas.microsoft.com/office/drawing/2014/main" id="{AE8923F5-7865-C15E-7CB3-7FA31A0AA03C}"/>
              </a:ext>
            </a:extLst>
          </p:cNvPr>
          <p:cNvSpPr>
            <a:spLocks noGrp="1"/>
          </p:cNvSpPr>
          <p:nvPr>
            <p:ph type="ftr" sz="quarter" idx="11"/>
          </p:nvPr>
        </p:nvSpPr>
        <p:spPr>
          <a:xfrm>
            <a:off x="812799" y="6356351"/>
            <a:ext cx="7495177" cy="365125"/>
          </a:xfrm>
        </p:spPr>
        <p:txBody>
          <a:bodyPr/>
          <a:lstStyle/>
          <a:p>
            <a:r>
              <a:rPr lang="sv-SE" dirty="0"/>
              <a:t>Harley-Davidson Club Sweden I SAMARBETE MED ÖSTERSUNDS CAMPING</a:t>
            </a:r>
          </a:p>
        </p:txBody>
      </p:sp>
      <p:sp>
        <p:nvSpPr>
          <p:cNvPr id="5" name="Content Placeholder 4">
            <a:extLst>
              <a:ext uri="{FF2B5EF4-FFF2-40B4-BE49-F238E27FC236}">
                <a16:creationId xmlns:a16="http://schemas.microsoft.com/office/drawing/2014/main" id="{504E1960-22F9-D80F-833E-2E2677FE31FE}"/>
              </a:ext>
            </a:extLst>
          </p:cNvPr>
          <p:cNvSpPr>
            <a:spLocks noGrp="1"/>
          </p:cNvSpPr>
          <p:nvPr>
            <p:ph sz="quarter" idx="13"/>
          </p:nvPr>
        </p:nvSpPr>
        <p:spPr>
          <a:xfrm>
            <a:off x="812800" y="1600200"/>
            <a:ext cx="10566400" cy="4373880"/>
          </a:xfrm>
        </p:spPr>
        <p:txBody>
          <a:bodyPr>
            <a:normAutofit fontScale="92500" lnSpcReduction="20000"/>
          </a:bodyPr>
          <a:lstStyle/>
          <a:p>
            <a:pPr marL="0" indent="0">
              <a:buNone/>
            </a:pPr>
            <a:r>
              <a:rPr lang="sv-SE" sz="1900" dirty="0"/>
              <a:t>Bokning görs via mejl till ostersundscamping@ostersund.se  </a:t>
            </a:r>
          </a:p>
          <a:p>
            <a:pPr marL="0" indent="0">
              <a:buNone/>
            </a:pPr>
            <a:r>
              <a:rPr lang="sv-SE" sz="1900" dirty="0"/>
              <a:t>För att vi ska kunna hjälpa er på bästa sätt ber vi er att inkludera följande information i ert mejl:</a:t>
            </a:r>
          </a:p>
          <a:p>
            <a:pPr marL="0" indent="0">
              <a:buNone/>
            </a:pPr>
            <a:endParaRPr lang="sv-SE" sz="1900" dirty="0"/>
          </a:p>
          <a:p>
            <a:r>
              <a:rPr lang="sv-SE" sz="1900" dirty="0"/>
              <a:t>Bokningskod: </a:t>
            </a:r>
            <a:r>
              <a:rPr lang="sv-SE" sz="1900" dirty="0" err="1"/>
              <a:t>hdcs</a:t>
            </a:r>
            <a:endParaRPr lang="sv-SE" sz="1900" dirty="0"/>
          </a:p>
          <a:p>
            <a:r>
              <a:rPr lang="sv-SE" sz="1900" dirty="0"/>
              <a:t>Ankomstdatum och avresedatum (6/8–9/8 är fasta datum för denna bokning) och går inte att ändra på</a:t>
            </a:r>
          </a:p>
          <a:p>
            <a:r>
              <a:rPr lang="sv-SE" sz="1900" dirty="0"/>
              <a:t>Typ av stuga</a:t>
            </a:r>
          </a:p>
          <a:p>
            <a:r>
              <a:rPr lang="sv-SE" sz="1900" dirty="0"/>
              <a:t>Förnamn och efternamn på den person som ansvarar för bokningen</a:t>
            </a:r>
          </a:p>
          <a:p>
            <a:r>
              <a:rPr lang="sv-SE" sz="1900" dirty="0"/>
              <a:t>Adress</a:t>
            </a:r>
          </a:p>
          <a:p>
            <a:r>
              <a:rPr lang="sv-SE" sz="1900" dirty="0"/>
              <a:t>Mobilnummer</a:t>
            </a:r>
          </a:p>
          <a:p>
            <a:r>
              <a:rPr lang="sv-SE" sz="1900" dirty="0"/>
              <a:t>E-postadress</a:t>
            </a:r>
          </a:p>
          <a:p>
            <a:r>
              <a:rPr lang="sv-SE" sz="1900" dirty="0"/>
              <a:t>Antal personer som kommer att bo i stugan</a:t>
            </a:r>
          </a:p>
          <a:p>
            <a:r>
              <a:rPr lang="sv-SE" sz="1900" dirty="0"/>
              <a:t>Om ni önskar lägga till </a:t>
            </a:r>
            <a:r>
              <a:rPr lang="sv-SE" sz="1900" dirty="0" err="1"/>
              <a:t>bäddset</a:t>
            </a:r>
            <a:r>
              <a:rPr lang="sv-SE" sz="1900" dirty="0"/>
              <a:t> och/eller slutstädning</a:t>
            </a:r>
          </a:p>
          <a:p>
            <a:endParaRPr lang="sv-SE" sz="1800" dirty="0"/>
          </a:p>
          <a:p>
            <a:endParaRPr lang="sv-SE" sz="1800" dirty="0"/>
          </a:p>
        </p:txBody>
      </p:sp>
    </p:spTree>
    <p:extLst>
      <p:ext uri="{BB962C8B-B14F-4D97-AF65-F5344CB8AC3E}">
        <p14:creationId xmlns:p14="http://schemas.microsoft.com/office/powerpoint/2010/main" val="2266429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3C09F-59FB-0E74-2D84-614424CEFF3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EF2620-86EF-9DAC-B9FF-3E5D9FD121DF}"/>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3" name="textruta 13">
            <a:extLst>
              <a:ext uri="{FF2B5EF4-FFF2-40B4-BE49-F238E27FC236}">
                <a16:creationId xmlns:a16="http://schemas.microsoft.com/office/drawing/2014/main" id="{FFFE6641-974A-D660-7464-5A40DA32FE4C}"/>
              </a:ext>
            </a:extLst>
          </p:cNvPr>
          <p:cNvSpPr txBox="1"/>
          <p:nvPr/>
        </p:nvSpPr>
        <p:spPr>
          <a:xfrm>
            <a:off x="6150628" y="25068"/>
            <a:ext cx="5701736" cy="15413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Oden 2-BÄDD, 4-BÄDD</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2-bädd;  600:-/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300:-/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 </a:t>
            </a:r>
          </a:p>
          <a:p>
            <a:pP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4-bädd; 850:-/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212,50:-/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 </a:t>
            </a:r>
          </a:p>
        </p:txBody>
      </p:sp>
      <p:sp>
        <p:nvSpPr>
          <p:cNvPr id="9" name="textruta 9">
            <a:extLst>
              <a:ext uri="{FF2B5EF4-FFF2-40B4-BE49-F238E27FC236}">
                <a16:creationId xmlns:a16="http://schemas.microsoft.com/office/drawing/2014/main" id="{D4275512-7677-EC11-B698-17DD0AC06E02}"/>
              </a:ext>
            </a:extLst>
          </p:cNvPr>
          <p:cNvSpPr txBox="1"/>
          <p:nvPr/>
        </p:nvSpPr>
        <p:spPr>
          <a:xfrm>
            <a:off x="6389252" y="1670984"/>
            <a:ext cx="5791200" cy="3694734"/>
          </a:xfrm>
          <a:prstGeom prst="rect">
            <a:avLst/>
          </a:prstGeom>
        </p:spPr>
        <p:txBody>
          <a:bodyPr vert="horz" lIns="91440" tIns="45720" rIns="91440" bIns="45720" rtlCol="0">
            <a:normAutofit/>
          </a:bodyPr>
          <a:lstStyle/>
          <a:p>
            <a:pPr>
              <a:lnSpc>
                <a:spcPct val="90000"/>
              </a:lnSpc>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GEMENSAMT KÖK		SHARED KITCHEN</a:t>
            </a:r>
          </a:p>
          <a:p>
            <a:pPr>
              <a:lnSpc>
                <a:spcPct val="90000"/>
              </a:lnSpc>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GEMENSAMT BADRUM	SHARED BATHROOM</a:t>
            </a:r>
          </a:p>
          <a:p>
            <a:pPr>
              <a:lnSpc>
                <a:spcPct val="90000"/>
              </a:lnSpc>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WIFI			WIFI</a:t>
            </a:r>
          </a:p>
          <a:p>
            <a:pPr>
              <a:lnSpc>
                <a:spcPct val="90000"/>
              </a:lnSpc>
              <a:spcAft>
                <a:spcPts val="600"/>
              </a:spcAft>
            </a:pPr>
            <a:endParaRPr lang="en-US" b="1"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Aft>
                <a:spcPts val="600"/>
              </a:spcAft>
            </a:pPr>
            <a:r>
              <a:rPr lang="en-US" b="1" dirty="0">
                <a:solidFill>
                  <a:prstClr val="white"/>
                </a:solidFill>
                <a:latin typeface="Calibri" panose="020F0502020204030204" pitchFamily="34" charset="0"/>
                <a:ea typeface="Calibri" panose="020F0502020204030204" pitchFamily="34" charset="0"/>
                <a:cs typeface="Calibri" panose="020F0502020204030204" pitchFamily="34" charset="0"/>
              </a:rPr>
              <a:t>DJURFÖRBUD		ANIMALPROHIBITION </a:t>
            </a:r>
          </a:p>
        </p:txBody>
      </p:sp>
      <p:pic>
        <p:nvPicPr>
          <p:cNvPr id="2" name="Bildobjekt 7" descr="En bild som visar inomhus, golv, vägg, säng&#10;&#10;Automatiskt genererad beskrivning">
            <a:extLst>
              <a:ext uri="{FF2B5EF4-FFF2-40B4-BE49-F238E27FC236}">
                <a16:creationId xmlns:a16="http://schemas.microsoft.com/office/drawing/2014/main" id="{8CFC2871-DD86-E0F4-E432-5FE9A34F2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1851" y="165577"/>
            <a:ext cx="2416500" cy="1755503"/>
          </a:xfrm>
          <a:prstGeom prst="rect">
            <a:avLst/>
          </a:prstGeom>
        </p:spPr>
      </p:pic>
      <p:pic>
        <p:nvPicPr>
          <p:cNvPr id="8" name="Bildobjekt 11" descr="En bild som visar inomhus, vägg, tak, golv&#10;&#10;Automatiskt genererad beskrivning">
            <a:extLst>
              <a:ext uri="{FF2B5EF4-FFF2-40B4-BE49-F238E27FC236}">
                <a16:creationId xmlns:a16="http://schemas.microsoft.com/office/drawing/2014/main" id="{FB85F6FF-45F4-8F0B-FC64-FFF838D5F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9" y="165578"/>
            <a:ext cx="2416501" cy="1755502"/>
          </a:xfrm>
          <a:prstGeom prst="rect">
            <a:avLst/>
          </a:prstGeom>
        </p:spPr>
      </p:pic>
      <p:pic>
        <p:nvPicPr>
          <p:cNvPr id="10" name="Bildobjekt 13">
            <a:extLst>
              <a:ext uri="{FF2B5EF4-FFF2-40B4-BE49-F238E27FC236}">
                <a16:creationId xmlns:a16="http://schemas.microsoft.com/office/drawing/2014/main" id="{A7731F70-CFB0-BE30-5BEC-78449B999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38" y="1982210"/>
            <a:ext cx="4937712" cy="2472344"/>
          </a:xfrm>
          <a:prstGeom prst="rect">
            <a:avLst/>
          </a:prstGeom>
        </p:spPr>
      </p:pic>
      <p:pic>
        <p:nvPicPr>
          <p:cNvPr id="11" name="Bildobjekt 15" descr="En bild som visar inomhus, vägg, sovrum&#10;&#10;Automatiskt genererad beskrivning">
            <a:extLst>
              <a:ext uri="{FF2B5EF4-FFF2-40B4-BE49-F238E27FC236}">
                <a16:creationId xmlns:a16="http://schemas.microsoft.com/office/drawing/2014/main" id="{D3339FF9-8032-8E64-C834-869859DD2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38" y="4515684"/>
            <a:ext cx="4937712" cy="2342316"/>
          </a:xfrm>
          <a:prstGeom prst="rect">
            <a:avLst/>
          </a:prstGeom>
        </p:spPr>
      </p:pic>
    </p:spTree>
    <p:extLst>
      <p:ext uri="{BB962C8B-B14F-4D97-AF65-F5344CB8AC3E}">
        <p14:creationId xmlns:p14="http://schemas.microsoft.com/office/powerpoint/2010/main" val="3229248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D10F8-0779-27B9-5F17-C60404CC5326}"/>
              </a:ext>
            </a:extLst>
          </p:cNvPr>
          <p:cNvSpPr>
            <a:spLocks noGrp="1"/>
          </p:cNvSpPr>
          <p:nvPr>
            <p:ph type="title"/>
          </p:nvPr>
        </p:nvSpPr>
        <p:spPr>
          <a:xfrm>
            <a:off x="357051" y="1537382"/>
            <a:ext cx="11521440" cy="1143000"/>
          </a:xfrm>
        </p:spPr>
        <p:txBody>
          <a:bodyPr/>
          <a:lstStyle/>
          <a:p>
            <a:pPr algn="ctr"/>
            <a:r>
              <a:rPr lang="sv-SE" sz="2800" i="1" dirty="0">
                <a:latin typeface="Britannic Bold" panose="020B0903060703020204" pitchFamily="34" charset="0"/>
                <a:cs typeface="Forte Forward" panose="020B0604020202020204" pitchFamily="2" charset="0"/>
              </a:rPr>
              <a:t>Vi ser fram emot att TRÄFFA dig PÅ Vår</a:t>
            </a:r>
            <a:br>
              <a:rPr lang="sv-SE" sz="2800" i="1" dirty="0">
                <a:latin typeface="Britannic Bold" panose="020B0903060703020204" pitchFamily="34" charset="0"/>
                <a:cs typeface="Forte Forward" panose="020B0604020202020204" pitchFamily="2" charset="0"/>
              </a:rPr>
            </a:br>
            <a:r>
              <a:rPr lang="sv-SE" sz="2800" i="1" dirty="0">
                <a:latin typeface="Britannic Bold" panose="020B0903060703020204" pitchFamily="34" charset="0"/>
                <a:cs typeface="Forte Forward" panose="020B0604020202020204" pitchFamily="2" charset="0"/>
              </a:rPr>
              <a:t>internationella träff!</a:t>
            </a:r>
            <a:br>
              <a:rPr lang="sv-SE" sz="2800" i="1" dirty="0">
                <a:latin typeface="Britannic Bold" panose="020B0903060703020204" pitchFamily="34" charset="0"/>
                <a:cs typeface="Forte Forward" panose="020B0604020202020204" pitchFamily="2" charset="0"/>
              </a:rPr>
            </a:br>
            <a:r>
              <a:rPr lang="sv-SE" sz="2800" i="1" dirty="0">
                <a:latin typeface="Britannic Bold" panose="020B0903060703020204" pitchFamily="34" charset="0"/>
                <a:cs typeface="Forte Forward" panose="020B0604020202020204" pitchFamily="2" charset="0"/>
              </a:rPr>
              <a:t>Mullrande Motorer, historier som lever vidare och en gemenskap som slår allt!</a:t>
            </a:r>
            <a:br>
              <a:rPr lang="sv-SE" sz="2800" i="1" dirty="0">
                <a:latin typeface="Britannic Bold" panose="020B0903060703020204" pitchFamily="34" charset="0"/>
                <a:cs typeface="Forte Forward" panose="020B0604020202020204" pitchFamily="2" charset="0"/>
              </a:rPr>
            </a:br>
            <a:r>
              <a:rPr lang="sv-SE" sz="2800" i="1" dirty="0">
                <a:latin typeface="Britannic Bold" panose="020B0903060703020204" pitchFamily="34" charset="0"/>
                <a:cs typeface="Forte Forward" panose="020B0604020202020204" pitchFamily="2" charset="0"/>
              </a:rPr>
              <a:t>Detta kommer bli en träff du helt enkelt inte FÅR </a:t>
            </a:r>
            <a:r>
              <a:rPr lang="sv-SE" sz="2800" i="1" dirty="0" err="1">
                <a:latin typeface="Britannic Bold" panose="020B0903060703020204" pitchFamily="34" charset="0"/>
                <a:cs typeface="Forte Forward" panose="020B0604020202020204" pitchFamily="2" charset="0"/>
              </a:rPr>
              <a:t>mISSA</a:t>
            </a:r>
            <a:r>
              <a:rPr lang="sv-SE" sz="2800" i="1" dirty="0">
                <a:latin typeface="Britannic Bold" panose="020B0903060703020204" pitchFamily="34" charset="0"/>
                <a:cs typeface="Forte Forward" panose="020B0604020202020204" pitchFamily="2" charset="0"/>
              </a:rPr>
              <a:t>!</a:t>
            </a:r>
          </a:p>
        </p:txBody>
      </p:sp>
      <p:pic>
        <p:nvPicPr>
          <p:cNvPr id="9" name="Picture 8" descr="Logo&#10;&#10;Description automatically generated">
            <a:extLst>
              <a:ext uri="{FF2B5EF4-FFF2-40B4-BE49-F238E27FC236}">
                <a16:creationId xmlns:a16="http://schemas.microsoft.com/office/drawing/2014/main" id="{A7284753-32E6-7415-D0B5-0FE082A66D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1877" y="3074454"/>
            <a:ext cx="1791788" cy="1791788"/>
          </a:xfrm>
          <a:prstGeom prst="rect">
            <a:avLst/>
          </a:prstGeom>
          <a:noFill/>
        </p:spPr>
      </p:pic>
      <p:sp>
        <p:nvSpPr>
          <p:cNvPr id="11" name="Title 1">
            <a:extLst>
              <a:ext uri="{FF2B5EF4-FFF2-40B4-BE49-F238E27FC236}">
                <a16:creationId xmlns:a16="http://schemas.microsoft.com/office/drawing/2014/main" id="{02518704-648C-1591-A161-D33E72D1D019}"/>
              </a:ext>
            </a:extLst>
          </p:cNvPr>
          <p:cNvSpPr txBox="1">
            <a:spLocks/>
          </p:cNvSpPr>
          <p:nvPr/>
        </p:nvSpPr>
        <p:spPr>
          <a:xfrm>
            <a:off x="8709" y="4755207"/>
            <a:ext cx="121920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2800" b="0" i="1" u="none" strike="noStrike" kern="1200" cap="all" spc="50" normalizeH="0" baseline="0" noProof="0" dirty="0">
                <a:ln>
                  <a:noFill/>
                </a:ln>
                <a:solidFill>
                  <a:srgbClr val="FFFFFF"/>
                </a:solidFill>
                <a:effectLst/>
                <a:uLnTx/>
                <a:uFillTx/>
                <a:latin typeface="Britannic Bold" panose="020B0903060703020204" pitchFamily="34" charset="0"/>
                <a:ea typeface="+mj-ea"/>
                <a:cs typeface="Forte Forward" panose="020B0604020202020204" pitchFamily="2" charset="0"/>
              </a:rPr>
              <a:t>Välkommen TILL ÖSTERSUND!</a:t>
            </a:r>
          </a:p>
        </p:txBody>
      </p:sp>
    </p:spTree>
    <p:extLst>
      <p:ext uri="{BB962C8B-B14F-4D97-AF65-F5344CB8AC3E}">
        <p14:creationId xmlns:p14="http://schemas.microsoft.com/office/powerpoint/2010/main" val="333992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B710C-CC76-2FF4-A943-76CEDD197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D35A2-6456-32C3-18AD-09FAD1B9088D}"/>
              </a:ext>
            </a:extLst>
          </p:cNvPr>
          <p:cNvSpPr>
            <a:spLocks noGrp="1"/>
          </p:cNvSpPr>
          <p:nvPr>
            <p:ph type="title"/>
          </p:nvPr>
        </p:nvSpPr>
        <p:spPr/>
        <p:txBody>
          <a:bodyPr/>
          <a:lstStyle/>
          <a:p>
            <a:r>
              <a:rPr lang="en-US" sz="3200" dirty="0">
                <a:solidFill>
                  <a:srgbClr val="FFFFFF"/>
                </a:solidFill>
                <a:latin typeface="Isidora Sans Alt Black"/>
              </a:rPr>
              <a:t>BOKNINGSREGLER OCH INFORMATION</a:t>
            </a:r>
            <a:endParaRPr lang="sv-SE" dirty="0"/>
          </a:p>
        </p:txBody>
      </p:sp>
      <p:sp>
        <p:nvSpPr>
          <p:cNvPr id="4" name="Footer Placeholder 3">
            <a:extLst>
              <a:ext uri="{FF2B5EF4-FFF2-40B4-BE49-F238E27FC236}">
                <a16:creationId xmlns:a16="http://schemas.microsoft.com/office/drawing/2014/main" id="{DDC07E44-9556-9D28-0981-E88C6A1C9D54}"/>
              </a:ext>
            </a:extLst>
          </p:cNvPr>
          <p:cNvSpPr>
            <a:spLocks noGrp="1"/>
          </p:cNvSpPr>
          <p:nvPr>
            <p:ph type="ftr" sz="quarter" idx="11"/>
          </p:nvPr>
        </p:nvSpPr>
        <p:spPr>
          <a:xfrm>
            <a:off x="812799" y="6356351"/>
            <a:ext cx="5117737" cy="365125"/>
          </a:xfrm>
        </p:spPr>
        <p:txBody>
          <a:bodyPr/>
          <a:lstStyle/>
          <a:p>
            <a:r>
              <a:rPr lang="sv-SE" dirty="0"/>
              <a:t>Harley-Davidson Club Sweden I SAMARBETE MED ÖSTERSUNDS CAMPING</a:t>
            </a:r>
          </a:p>
        </p:txBody>
      </p:sp>
      <p:sp>
        <p:nvSpPr>
          <p:cNvPr id="5" name="Content Placeholder 4">
            <a:extLst>
              <a:ext uri="{FF2B5EF4-FFF2-40B4-BE49-F238E27FC236}">
                <a16:creationId xmlns:a16="http://schemas.microsoft.com/office/drawing/2014/main" id="{8B72519E-4073-DD76-6F1F-2C9BFB3511BE}"/>
              </a:ext>
            </a:extLst>
          </p:cNvPr>
          <p:cNvSpPr>
            <a:spLocks noGrp="1"/>
          </p:cNvSpPr>
          <p:nvPr>
            <p:ph sz="quarter" idx="13"/>
          </p:nvPr>
        </p:nvSpPr>
        <p:spPr/>
        <p:txBody>
          <a:bodyPr>
            <a:normAutofit/>
          </a:bodyPr>
          <a:lstStyle/>
          <a:p>
            <a:r>
              <a:rPr lang="sv-SE" sz="1800" dirty="0"/>
              <a:t>Varje person eller sällskap kan boka högst en stuga, så att så många som möjligt får chansen att bo hos oss</a:t>
            </a:r>
          </a:p>
          <a:p>
            <a:r>
              <a:rPr lang="sv-SE" sz="1800" dirty="0"/>
              <a:t>För att bekräfta er bokning ber vi er genomföra betalningen inom 20 dagar via Swish, betallänk eller faktura. Om betalning inte sker inom denna tid avbokas bokningen automatiskt</a:t>
            </a:r>
          </a:p>
          <a:p>
            <a:r>
              <a:rPr lang="sv-SE" sz="1800" dirty="0"/>
              <a:t>När betalningen är mottagen blir bokningen bindande och kan därefter inte avbokas. Skulle ni få förhinder finns dock möjlighet att överlåta boendet till någon annan. Ni ansvarar då själva för eventuell betalning mellan er och den som tar över bokningen. Meddela oss gärna vem som övertar bokningen via ostersundscamping@ostersund.se</a:t>
            </a:r>
          </a:p>
          <a:p>
            <a:r>
              <a:rPr lang="sv-SE" sz="1800" dirty="0"/>
              <a:t>Stugan/rummet står till ert förfogande från kl. 15.00 den 6/8. Vid avresa ber vi er lämna nyckeln till receptionen senast kl. 12.00 den 9/8</a:t>
            </a:r>
          </a:p>
          <a:p>
            <a:r>
              <a:rPr lang="sv-SE" sz="1800" dirty="0"/>
              <a:t>I samband med bokningen godkänner ni att vi sparar de uppgifter ni lämnar (namn, adress, e-postadress och telefonnummer). Självklart hanterar vi era uppgifter med omsorg, och ni kan när som helst kontakta oss om ni önskar få dem borttagna</a:t>
            </a:r>
          </a:p>
          <a:p>
            <a:endParaRPr lang="sv-SE" sz="1800" dirty="0"/>
          </a:p>
          <a:p>
            <a:endParaRPr lang="sv-SE" sz="1800" dirty="0"/>
          </a:p>
          <a:p>
            <a:endParaRPr lang="sv-SE" sz="1800" dirty="0"/>
          </a:p>
        </p:txBody>
      </p:sp>
    </p:spTree>
    <p:extLst>
      <p:ext uri="{BB962C8B-B14F-4D97-AF65-F5344CB8AC3E}">
        <p14:creationId xmlns:p14="http://schemas.microsoft.com/office/powerpoint/2010/main" val="78941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3B9D-A866-EDEB-71F9-CAD5F4CB2F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5755D-E17D-10EE-CEAE-3D165BFC4018}"/>
              </a:ext>
            </a:extLst>
          </p:cNvPr>
          <p:cNvSpPr>
            <a:spLocks noGrp="1"/>
          </p:cNvSpPr>
          <p:nvPr>
            <p:ph type="title"/>
          </p:nvPr>
        </p:nvSpPr>
        <p:spPr/>
        <p:txBody>
          <a:bodyPr/>
          <a:lstStyle/>
          <a:p>
            <a:r>
              <a:rPr lang="en-US" sz="3200" dirty="0">
                <a:solidFill>
                  <a:srgbClr val="FFFFFF"/>
                </a:solidFill>
                <a:latin typeface="Isidora Sans Alt Black"/>
              </a:rPr>
              <a:t>BOKNINGSREGLER OCH INFORMATION</a:t>
            </a:r>
            <a:endParaRPr lang="sv-SE" dirty="0"/>
          </a:p>
        </p:txBody>
      </p:sp>
      <p:sp>
        <p:nvSpPr>
          <p:cNvPr id="4" name="Footer Placeholder 3">
            <a:extLst>
              <a:ext uri="{FF2B5EF4-FFF2-40B4-BE49-F238E27FC236}">
                <a16:creationId xmlns:a16="http://schemas.microsoft.com/office/drawing/2014/main" id="{C746019C-2C06-3A7F-C303-841A88712FAE}"/>
              </a:ext>
            </a:extLst>
          </p:cNvPr>
          <p:cNvSpPr>
            <a:spLocks noGrp="1"/>
          </p:cNvSpPr>
          <p:nvPr>
            <p:ph type="ftr" sz="quarter" idx="11"/>
          </p:nvPr>
        </p:nvSpPr>
        <p:spPr>
          <a:xfrm>
            <a:off x="812799" y="6356351"/>
            <a:ext cx="6188891" cy="365125"/>
          </a:xfrm>
        </p:spPr>
        <p:txBody>
          <a:bodyPr/>
          <a:lstStyle/>
          <a:p>
            <a:r>
              <a:rPr lang="sv-SE" dirty="0"/>
              <a:t>Harley-Davidson Club Sweden I SAMARBETE MED ÖSTERSUNDS CAMPING</a:t>
            </a:r>
          </a:p>
        </p:txBody>
      </p:sp>
      <p:sp>
        <p:nvSpPr>
          <p:cNvPr id="5" name="Content Placeholder 4">
            <a:extLst>
              <a:ext uri="{FF2B5EF4-FFF2-40B4-BE49-F238E27FC236}">
                <a16:creationId xmlns:a16="http://schemas.microsoft.com/office/drawing/2014/main" id="{72C35B0B-0437-1698-AC70-102597F4D73F}"/>
              </a:ext>
            </a:extLst>
          </p:cNvPr>
          <p:cNvSpPr>
            <a:spLocks noGrp="1"/>
          </p:cNvSpPr>
          <p:nvPr>
            <p:ph sz="quarter" idx="13"/>
          </p:nvPr>
        </p:nvSpPr>
        <p:spPr/>
        <p:txBody>
          <a:bodyPr>
            <a:normAutofit fontScale="92500" lnSpcReduction="10000"/>
          </a:bodyPr>
          <a:lstStyle/>
          <a:p>
            <a:r>
              <a:rPr lang="sv-SE" sz="1900" dirty="0"/>
              <a:t>Om ni har några synpunkter eller klagomål ber vi er att kontakta receptionen så snart som möjligt, senast inom 30 minuter efter incheckning. Om receptionen är stängd vid incheckning går det bra att mejla oss på ostersundscamping@ostersund.se</a:t>
            </a:r>
          </a:p>
          <a:p>
            <a:r>
              <a:rPr lang="sv-SE" sz="1900" dirty="0"/>
              <a:t>Eventuella fel som uppstår under er vistelse ska anmälas omgående, så att vi får möjlighet att åtgärda dem. Skulle vi trots detta inte lyckas lösa problemet på ett tillfredsställande sätt ber vi er att skicka in en skriftlig reklamation senast 7 dagar efter avslutad vistelse, via mejl till ostersundscamping@ostersund.se</a:t>
            </a:r>
          </a:p>
          <a:p>
            <a:r>
              <a:rPr lang="sv-SE" sz="1900" dirty="0"/>
              <a:t>Vi ber er att ta väl hand om boendet och campingtomten samt följa de ordningsregler som gäller. Om dessa inte efterlevs förbehåller vi oss rätten att avvisa gäster från Östersunds Camping</a:t>
            </a:r>
          </a:p>
          <a:p>
            <a:r>
              <a:rPr lang="sv-SE" sz="1900" dirty="0"/>
              <a:t>Gästen ansvarar för eventuella skador som uppstår på boendet och dess inventarier. Östersunds Camping har rätt att i efterhand debitera kostnader som uppkommer i samband med vistelsen, enligt gällande boknings- och boenderegler</a:t>
            </a:r>
          </a:p>
          <a:p>
            <a:r>
              <a:rPr lang="sv-SE" sz="1900" dirty="0"/>
              <a:t>Campingen ansvarar tyvärr inte för borttappade föremål, skador på egendom eller eventuell stöld. Vi rekommenderar därför att ni låser in era värdesaker</a:t>
            </a:r>
          </a:p>
          <a:p>
            <a:endParaRPr lang="sv-SE" dirty="0"/>
          </a:p>
        </p:txBody>
      </p:sp>
    </p:spTree>
    <p:extLst>
      <p:ext uri="{BB962C8B-B14F-4D97-AF65-F5344CB8AC3E}">
        <p14:creationId xmlns:p14="http://schemas.microsoft.com/office/powerpoint/2010/main" val="1482203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ECF2A-3BE5-00AA-C623-E28918540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57053-A05F-EF7B-10D0-5BFFD0C2CD6F}"/>
              </a:ext>
            </a:extLst>
          </p:cNvPr>
          <p:cNvSpPr>
            <a:spLocks noGrp="1"/>
          </p:cNvSpPr>
          <p:nvPr>
            <p:ph type="title"/>
          </p:nvPr>
        </p:nvSpPr>
        <p:spPr/>
        <p:txBody>
          <a:bodyPr/>
          <a:lstStyle/>
          <a:p>
            <a:r>
              <a:rPr lang="en-US" sz="3200" dirty="0">
                <a:solidFill>
                  <a:srgbClr val="FFFFFF"/>
                </a:solidFill>
                <a:latin typeface="Isidora Sans Alt Black"/>
              </a:rPr>
              <a:t>BOKNINGSREGLER OCH INFORMATION</a:t>
            </a:r>
            <a:endParaRPr lang="sv-SE" dirty="0"/>
          </a:p>
        </p:txBody>
      </p:sp>
      <p:sp>
        <p:nvSpPr>
          <p:cNvPr id="4" name="Footer Placeholder 3">
            <a:extLst>
              <a:ext uri="{FF2B5EF4-FFF2-40B4-BE49-F238E27FC236}">
                <a16:creationId xmlns:a16="http://schemas.microsoft.com/office/drawing/2014/main" id="{CBFE6378-D4D3-77FE-6742-765213EAC129}"/>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5" name="Content Placeholder 4">
            <a:extLst>
              <a:ext uri="{FF2B5EF4-FFF2-40B4-BE49-F238E27FC236}">
                <a16:creationId xmlns:a16="http://schemas.microsoft.com/office/drawing/2014/main" id="{11FAC813-DA07-3010-847D-00CDE663825D}"/>
              </a:ext>
            </a:extLst>
          </p:cNvPr>
          <p:cNvSpPr>
            <a:spLocks noGrp="1"/>
          </p:cNvSpPr>
          <p:nvPr>
            <p:ph sz="quarter" idx="13"/>
          </p:nvPr>
        </p:nvSpPr>
        <p:spPr/>
        <p:txBody>
          <a:bodyPr>
            <a:normAutofit/>
          </a:bodyPr>
          <a:lstStyle/>
          <a:p>
            <a:r>
              <a:rPr lang="sv-SE" dirty="0"/>
              <a:t>Stugan/</a:t>
            </a:r>
            <a:r>
              <a:rPr lang="sv-SE" sz="1800" dirty="0"/>
              <a:t>rummet</a:t>
            </a:r>
            <a:r>
              <a:rPr lang="sv-SE" dirty="0"/>
              <a:t> ska lämnas i städat skick vid avresa. Om städning inte är utförd tillkommer en avgift. Önskar ni slutstädning ber vi er förboka denna och se till att den är betald innan avresa.</a:t>
            </a:r>
          </a:p>
          <a:p>
            <a:r>
              <a:rPr lang="sv-SE" dirty="0"/>
              <a:t>Det finns en parkeringsplats per stuga för bil. Motorcyklar parkerar ni i anslutning till ert boende på ett förnuftigt sätt, så att framkomlighet alltid finns för utryckningsfordon om något mot förmodan skulle inträffa</a:t>
            </a:r>
          </a:p>
          <a:p>
            <a:r>
              <a:rPr lang="sv-SE" dirty="0"/>
              <a:t>Husdjur är välkomna i alla våra stugor, men är inte tillåtna i vandrarhemmen Loke och Oden</a:t>
            </a:r>
          </a:p>
          <a:p>
            <a:r>
              <a:rPr lang="sv-SE" dirty="0"/>
              <a:t>Rökförbud gäller i samtliga stugor och rum</a:t>
            </a:r>
          </a:p>
          <a:p>
            <a:endParaRPr lang="sv-SE" dirty="0"/>
          </a:p>
          <a:p>
            <a:pPr marL="0" indent="0">
              <a:buNone/>
            </a:pPr>
            <a:r>
              <a:rPr lang="sv-SE" i="1" dirty="0"/>
              <a:t>Vi ser fram emot att få ta hand om er och skapa de bästa förutsättningarna för en riktigt minnesvärd vistelse. Och vem vet… med rätt ljus, rätt tidpunkt och lite tur kanske Storsjöodjuret låter sig skymtas i Storsjön</a:t>
            </a:r>
            <a:endParaRPr lang="sv-SE" dirty="0"/>
          </a:p>
          <a:p>
            <a:endParaRPr lang="sv-SE" dirty="0"/>
          </a:p>
          <a:p>
            <a:endParaRPr lang="sv-SE" dirty="0"/>
          </a:p>
        </p:txBody>
      </p:sp>
    </p:spTree>
    <p:extLst>
      <p:ext uri="{BB962C8B-B14F-4D97-AF65-F5344CB8AC3E}">
        <p14:creationId xmlns:p14="http://schemas.microsoft.com/office/powerpoint/2010/main" val="2046018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93A75-66B3-1ED1-F8D2-6CB8F491B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A755B-8ECB-0689-48D7-F571D2740785}"/>
              </a:ext>
            </a:extLst>
          </p:cNvPr>
          <p:cNvSpPr>
            <a:spLocks noGrp="1"/>
          </p:cNvSpPr>
          <p:nvPr>
            <p:ph type="title"/>
          </p:nvPr>
        </p:nvSpPr>
        <p:spPr/>
        <p:txBody>
          <a:bodyPr/>
          <a:lstStyle/>
          <a:p>
            <a:r>
              <a:rPr lang="en-US" sz="3200" dirty="0">
                <a:solidFill>
                  <a:srgbClr val="FFFFFF"/>
                </a:solidFill>
                <a:latin typeface="Isidora Sans Alt Black"/>
              </a:rPr>
              <a:t>PRISLISTA</a:t>
            </a:r>
            <a:endParaRPr lang="sv-SE" dirty="0"/>
          </a:p>
        </p:txBody>
      </p:sp>
      <p:sp>
        <p:nvSpPr>
          <p:cNvPr id="4" name="Footer Placeholder 3">
            <a:extLst>
              <a:ext uri="{FF2B5EF4-FFF2-40B4-BE49-F238E27FC236}">
                <a16:creationId xmlns:a16="http://schemas.microsoft.com/office/drawing/2014/main" id="{5E803FE2-7EAC-0077-92D4-BA39DF880B79}"/>
              </a:ext>
            </a:extLst>
          </p:cNvPr>
          <p:cNvSpPr>
            <a:spLocks noGrp="1"/>
          </p:cNvSpPr>
          <p:nvPr>
            <p:ph type="ftr" sz="quarter" idx="11"/>
          </p:nvPr>
        </p:nvSpPr>
        <p:spPr>
          <a:xfrm>
            <a:off x="812799" y="6356351"/>
            <a:ext cx="7495177" cy="365125"/>
          </a:xfrm>
        </p:spPr>
        <p:txBody>
          <a:bodyPr/>
          <a:lstStyle/>
          <a:p>
            <a:r>
              <a:rPr lang="sv-SE" dirty="0"/>
              <a:t>Harley-Davidson Club Sweden I SAMARBETE MED ÖSTERSUNDS CAMPING</a:t>
            </a:r>
          </a:p>
        </p:txBody>
      </p:sp>
      <p:sp>
        <p:nvSpPr>
          <p:cNvPr id="5" name="Content Placeholder 4">
            <a:extLst>
              <a:ext uri="{FF2B5EF4-FFF2-40B4-BE49-F238E27FC236}">
                <a16:creationId xmlns:a16="http://schemas.microsoft.com/office/drawing/2014/main" id="{6E011030-39D3-8B74-21AF-061C8B6C27F1}"/>
              </a:ext>
            </a:extLst>
          </p:cNvPr>
          <p:cNvSpPr>
            <a:spLocks noGrp="1"/>
          </p:cNvSpPr>
          <p:nvPr>
            <p:ph sz="quarter" idx="13"/>
          </p:nvPr>
        </p:nvSpPr>
        <p:spPr>
          <a:xfrm>
            <a:off x="812800" y="1600200"/>
            <a:ext cx="10566400" cy="4373880"/>
          </a:xfrm>
        </p:spPr>
        <p:txBody>
          <a:bodyPr>
            <a:normAutofit/>
          </a:bodyPr>
          <a:lstStyle/>
          <a:p>
            <a:pPr marL="0" indent="0">
              <a:buNone/>
            </a:pPr>
            <a:endParaRPr lang="sv-SE" sz="1800" dirty="0"/>
          </a:p>
          <a:p>
            <a:endParaRPr lang="sv-SE" sz="1800" dirty="0"/>
          </a:p>
        </p:txBody>
      </p:sp>
      <p:sp>
        <p:nvSpPr>
          <p:cNvPr id="6" name="Platshållare för innehåll 2">
            <a:extLst>
              <a:ext uri="{FF2B5EF4-FFF2-40B4-BE49-F238E27FC236}">
                <a16:creationId xmlns:a16="http://schemas.microsoft.com/office/drawing/2014/main" id="{A1B6A2CD-8031-52E4-2243-FBAF07EC7321}"/>
              </a:ext>
            </a:extLst>
          </p:cNvPr>
          <p:cNvSpPr txBox="1">
            <a:spLocks/>
          </p:cNvSpPr>
          <p:nvPr/>
        </p:nvSpPr>
        <p:spPr>
          <a:xfrm>
            <a:off x="433137" y="1591009"/>
            <a:ext cx="10232858" cy="47195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STUGOR</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Se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priser</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I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stugbeskrivningar</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 lastClr="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Extra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tillägg</a:t>
            </a:r>
            <a:endPar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Bäddset</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med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en</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stor</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och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en</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liten</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handduk</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 150:-/set</a:t>
            </a:r>
            <a:endParaRPr kumimoji="0" lang="sv-SE" sz="2800" b="0" i="0" u="none" strike="noStrike" kern="1200" cap="none" spc="0" normalizeH="0" baseline="0" noProof="0" dirty="0">
              <a:ln>
                <a:noFill/>
              </a:ln>
              <a:solidFill>
                <a:sysClr val="window" lastClr="FFFFFF"/>
              </a:solidFill>
              <a:effectLst/>
              <a:uLnTx/>
              <a:uFillTx/>
              <a:latin typeface="Calibri" panose="020F0502020204030204"/>
              <a:ea typeface="Calibri" panose="020F0502020204030204"/>
              <a:cs typeface="Calibri" panose="020F0502020204030204"/>
            </a:endParaRPr>
          </a:p>
          <a:p>
            <a:pPr marL="0" lvl="0" indent="0">
              <a:spcAft>
                <a:spcPts val="600"/>
              </a:spcAft>
              <a:buNone/>
            </a:pPr>
            <a:br>
              <a:rPr kumimoji="0" lang="en-US" sz="20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Slutstädning</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rum			300:-</a:t>
            </a:r>
            <a:br>
              <a:rPr kumimoji="0" lang="en-US" sz="20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lang="en-US" sz="2000" dirty="0" err="1">
                <a:solidFill>
                  <a:sysClr val="window" lastClr="FFFFFF"/>
                </a:solidFill>
                <a:latin typeface="Open Sans"/>
                <a:ea typeface="Open Sans"/>
                <a:cs typeface="Open Sans"/>
              </a:rPr>
              <a:t>Slutstädning</a:t>
            </a:r>
            <a:r>
              <a:rPr lang="en-US" sz="2000" dirty="0">
                <a:solidFill>
                  <a:sysClr val="window" lastClr="FFFFFF"/>
                </a:solidFill>
                <a:latin typeface="Open Sans"/>
                <a:ea typeface="Open Sans"/>
                <a:cs typeface="Open Sans"/>
              </a:rPr>
              <a:t> </a:t>
            </a:r>
            <a:r>
              <a:rPr lang="en-US" sz="2000" dirty="0" err="1">
                <a:solidFill>
                  <a:sysClr val="window" lastClr="FFFFFF"/>
                </a:solidFill>
                <a:latin typeface="Open Sans"/>
                <a:ea typeface="Open Sans"/>
                <a:cs typeface="Open Sans"/>
              </a:rPr>
              <a:t>campingstuga</a:t>
            </a:r>
            <a:r>
              <a:rPr lang="en-US" sz="2000" dirty="0">
                <a:solidFill>
                  <a:sysClr val="window" lastClr="FFFFFF"/>
                </a:solidFill>
                <a:latin typeface="Open Sans"/>
                <a:ea typeface="Open Sans"/>
                <a:cs typeface="Open Sans"/>
              </a:rPr>
              <a:t>		</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600:-</a:t>
            </a:r>
            <a:br>
              <a:rPr kumimoji="0" lang="en-US" sz="20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lang="en-US" sz="2000" dirty="0" err="1">
                <a:solidFill>
                  <a:sysClr val="window" lastClr="FFFFFF"/>
                </a:solidFill>
                <a:latin typeface="Open Sans"/>
                <a:ea typeface="Open Sans"/>
                <a:cs typeface="Open Sans"/>
              </a:rPr>
              <a:t>Slutstädning</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4 – </a:t>
            </a:r>
            <a:r>
              <a:rPr kumimoji="0" lang="en-US" sz="2000" b="0" i="0" u="none" strike="noStrike" kern="1200" cap="none" spc="0" normalizeH="0" baseline="0" noProof="0" dirty="0" err="1">
                <a:ln>
                  <a:noFill/>
                </a:ln>
                <a:solidFill>
                  <a:sysClr val="window" lastClr="FFFFFF"/>
                </a:solidFill>
                <a:effectLst/>
                <a:uLnTx/>
                <a:uFillTx/>
                <a:latin typeface="Open Sans"/>
                <a:ea typeface="Open Sans"/>
                <a:cs typeface="Open Sans"/>
              </a:rPr>
              <a:t>bäddsstuga</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900:-</a:t>
            </a:r>
            <a:br>
              <a:rPr kumimoji="0" lang="en-US" sz="20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lang="en-US" sz="2000" dirty="0" err="1">
                <a:solidFill>
                  <a:sysClr val="window" lastClr="FFFFFF"/>
                </a:solidFill>
                <a:latin typeface="Open Sans"/>
                <a:ea typeface="Open Sans"/>
                <a:cs typeface="Open Sans"/>
              </a:rPr>
              <a:t>Slutstädning</a:t>
            </a:r>
            <a:r>
              <a:rPr lang="en-US" sz="2000" dirty="0">
                <a:solidFill>
                  <a:sysClr val="window" lastClr="FFFFFF"/>
                </a:solidFill>
                <a:latin typeface="Open Sans"/>
                <a:ea typeface="Open Sans"/>
                <a:cs typeface="Open Sans"/>
              </a:rPr>
              <a:t> </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6 </a:t>
            </a:r>
            <a:r>
              <a:rPr lang="en-US" sz="2000" dirty="0">
                <a:solidFill>
                  <a:sysClr val="window" lastClr="FFFFFF"/>
                </a:solidFill>
                <a:latin typeface="Open Sans"/>
                <a:ea typeface="Open Sans"/>
                <a:cs typeface="Open Sans"/>
              </a:rPr>
              <a:t>– </a:t>
            </a:r>
            <a:r>
              <a:rPr lang="en-US" sz="2000" dirty="0" err="1">
                <a:solidFill>
                  <a:sysClr val="window" lastClr="FFFFFF"/>
                </a:solidFill>
                <a:latin typeface="Open Sans"/>
                <a:ea typeface="Open Sans"/>
                <a:cs typeface="Open Sans"/>
              </a:rPr>
              <a:t>bäddsstuga</a:t>
            </a:r>
            <a:r>
              <a:rPr lang="en-US" sz="2000" dirty="0">
                <a:solidFill>
                  <a:sysClr val="window" lastClr="FFFFFF"/>
                </a:solidFill>
                <a:latin typeface="Open Sans"/>
                <a:ea typeface="Open Sans"/>
                <a:cs typeface="Open Sans"/>
              </a:rPr>
              <a:t>		1300</a:t>
            </a:r>
            <a:r>
              <a:rPr kumimoji="0" lang="en-US" sz="2000" b="0" i="0" u="none" strike="noStrike" kern="1200" cap="none" spc="0" normalizeH="0" baseline="0" noProof="0" dirty="0">
                <a:ln>
                  <a:noFill/>
                </a:ln>
                <a:solidFill>
                  <a:sysClr val="window" lastClr="FFFFFF"/>
                </a:solidFill>
                <a:effectLst/>
                <a:uLnTx/>
                <a:uFillTx/>
                <a:latin typeface="Open Sans"/>
                <a:ea typeface="Open Sans"/>
                <a:cs typeface="Open Sans"/>
              </a:rPr>
              <a:t>:- </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ysClr val="window" lastClr="FFFFFF"/>
                </a:solidFill>
                <a:effectLst/>
                <a:uLnTx/>
                <a:uFillTx/>
                <a:latin typeface="Calibri" panose="020F0502020204030204"/>
                <a:ea typeface="+mn-ea"/>
                <a:cs typeface="+mn-cs"/>
              </a:rPr>
              <a:t>			</a:t>
            </a:r>
            <a:endParaRPr kumimoji="0" lang="sv-SE" sz="2800" b="0" i="0" u="none" strike="noStrike" kern="1200" cap="none" spc="0" normalizeH="0" baseline="0" noProof="0" dirty="0">
              <a:ln>
                <a:noFill/>
              </a:ln>
              <a:solidFill>
                <a:sysClr val="window" lastClr="FFFFFF"/>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74979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F25E5-F33E-B460-4852-6CF71B2CA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6A92D-41A8-A50F-A2CA-FD9159A50D97}"/>
              </a:ext>
            </a:extLst>
          </p:cNvPr>
          <p:cNvSpPr>
            <a:spLocks noGrp="1"/>
          </p:cNvSpPr>
          <p:nvPr>
            <p:ph type="title"/>
          </p:nvPr>
        </p:nvSpPr>
        <p:spPr>
          <a:xfrm>
            <a:off x="812800" y="274638"/>
            <a:ext cx="10566400" cy="1143000"/>
          </a:xfrm>
        </p:spPr>
        <p:txBody>
          <a:bodyPr anchor="b">
            <a:normAutofit/>
          </a:bodyPr>
          <a:lstStyle/>
          <a:p>
            <a:r>
              <a:rPr lang="en-US" dirty="0"/>
              <a:t>ÖVERSIKTSKARTA</a:t>
            </a:r>
            <a:endParaRPr lang="sv-SE" dirty="0"/>
          </a:p>
        </p:txBody>
      </p:sp>
      <p:sp>
        <p:nvSpPr>
          <p:cNvPr id="13" name="Date Placeholder 2">
            <a:extLst>
              <a:ext uri="{FF2B5EF4-FFF2-40B4-BE49-F238E27FC236}">
                <a16:creationId xmlns:a16="http://schemas.microsoft.com/office/drawing/2014/main" id="{E276BC52-4C9B-C67D-C455-B359BA28FB90}"/>
              </a:ext>
            </a:extLst>
          </p:cNvPr>
          <p:cNvSpPr>
            <a:spLocks noGrp="1"/>
          </p:cNvSpPr>
          <p:nvPr>
            <p:ph type="dt" sz="half" idx="10"/>
          </p:nvPr>
        </p:nvSpPr>
        <p:spPr>
          <a:xfrm>
            <a:off x="7620000" y="6356351"/>
            <a:ext cx="2032000" cy="365125"/>
          </a:xfrm>
        </p:spPr>
        <p:txBody>
          <a:bodyPr/>
          <a:lstStyle/>
          <a:p>
            <a:pPr>
              <a:spcAft>
                <a:spcPts val="600"/>
              </a:spcAft>
            </a:pPr>
            <a:fld id="{A1BC69A3-6F24-4822-B570-C355BD00D46F}" type="datetime1">
              <a:rPr lang="sv-SE" smtClean="0"/>
              <a:pPr>
                <a:spcAft>
                  <a:spcPts val="600"/>
                </a:spcAft>
              </a:pPr>
              <a:t>2026-02-05</a:t>
            </a:fld>
            <a:endParaRPr lang="sv-SE"/>
          </a:p>
        </p:txBody>
      </p:sp>
      <p:sp>
        <p:nvSpPr>
          <p:cNvPr id="4" name="Footer Placeholder 3">
            <a:extLst>
              <a:ext uri="{FF2B5EF4-FFF2-40B4-BE49-F238E27FC236}">
                <a16:creationId xmlns:a16="http://schemas.microsoft.com/office/drawing/2014/main" id="{514921F7-736B-4EBD-1E38-47BCA8454F36}"/>
              </a:ext>
            </a:extLst>
          </p:cNvPr>
          <p:cNvSpPr>
            <a:spLocks noGrp="1"/>
          </p:cNvSpPr>
          <p:nvPr>
            <p:ph type="ftr" sz="quarter" idx="11"/>
          </p:nvPr>
        </p:nvSpPr>
        <p:spPr>
          <a:xfrm>
            <a:off x="812800" y="6356351"/>
            <a:ext cx="3860800" cy="365125"/>
          </a:xfrm>
        </p:spPr>
        <p:txBody>
          <a:bodyPr anchor="ctr">
            <a:normAutofit/>
          </a:bodyPr>
          <a:lstStyle/>
          <a:p>
            <a:pPr>
              <a:lnSpc>
                <a:spcPct val="90000"/>
              </a:lnSpc>
              <a:spcAft>
                <a:spcPts val="600"/>
              </a:spcAft>
            </a:pPr>
            <a:r>
              <a:rPr lang="sv-SE" sz="900"/>
              <a:t>Harley-Davidson Club Sweden I SAMARBETE MED ÖSTERSUNDS CAMPING</a:t>
            </a:r>
          </a:p>
        </p:txBody>
      </p:sp>
      <p:pic>
        <p:nvPicPr>
          <p:cNvPr id="3076" name="Picture 4">
            <a:extLst>
              <a:ext uri="{FF2B5EF4-FFF2-40B4-BE49-F238E27FC236}">
                <a16:creationId xmlns:a16="http://schemas.microsoft.com/office/drawing/2014/main" id="{6ED12AA2-15C5-9E34-022E-EB75F61D89D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1860"/>
          <a:stretch>
            <a:fillRect/>
          </a:stretch>
        </p:blipFill>
        <p:spPr bwMode="auto">
          <a:xfrm>
            <a:off x="5193530" y="1274878"/>
            <a:ext cx="4150767" cy="43020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6C92284-C4B0-12ED-2C8C-C356ED21BC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44" t="22019" b="53346"/>
          <a:stretch>
            <a:fillRect/>
          </a:stretch>
        </p:blipFill>
        <p:spPr bwMode="auto">
          <a:xfrm>
            <a:off x="1968137" y="2693897"/>
            <a:ext cx="3108036" cy="28829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6E305C0-2B5D-FA56-9F22-CB014E986DA1}"/>
              </a:ext>
            </a:extLst>
          </p:cNvPr>
          <p:cNvSpPr/>
          <p:nvPr/>
        </p:nvSpPr>
        <p:spPr>
          <a:xfrm>
            <a:off x="9074332" y="1274878"/>
            <a:ext cx="269966" cy="423293"/>
          </a:xfrm>
          <a:prstGeom prst="rect">
            <a:avLst/>
          </a:prstGeom>
          <a:solidFill>
            <a:srgbClr val="729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30841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8F95E-1CDF-D1AE-E3E9-7F486A5BF37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E06E00B-CBB1-8AFE-AE8A-E2D125CB02C2}"/>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sp>
        <p:nvSpPr>
          <p:cNvPr id="8" name="textruta 49">
            <a:extLst>
              <a:ext uri="{FF2B5EF4-FFF2-40B4-BE49-F238E27FC236}">
                <a16:creationId xmlns:a16="http://schemas.microsoft.com/office/drawing/2014/main" id="{077AFF0A-44CA-D00C-8405-0160C2FECC26}"/>
              </a:ext>
            </a:extLst>
          </p:cNvPr>
          <p:cNvSpPr txBox="1"/>
          <p:nvPr/>
        </p:nvSpPr>
        <p:spPr>
          <a:xfrm>
            <a:off x="7429013" y="1276946"/>
            <a:ext cx="4753534" cy="3494866"/>
          </a:xfrm>
          <a:prstGeom prst="rect">
            <a:avLst/>
          </a:prstGeom>
        </p:spPr>
        <p:txBody>
          <a:bodyPr vert="horz" lIns="91440" tIns="45720" rIns="91440" bIns="45720" rtlCol="0" anchor="t">
            <a:noAutofit/>
          </a:bodyPr>
          <a:lstStyle/>
          <a:p>
            <a:pPr>
              <a:lnSpc>
                <a:spcPct val="90000"/>
              </a:lnSpc>
              <a:spcAft>
                <a:spcPts val="600"/>
              </a:spcAft>
            </a:pPr>
            <a:endParaRPr lang="en-US" sz="1600" dirty="0">
              <a:solidFill>
                <a:prstClr val="black"/>
              </a:solidFill>
              <a:latin typeface="Calibri" panose="020F0502020204030204"/>
            </a:endParaRPr>
          </a:p>
          <a:p>
            <a:pPr>
              <a:lnSpc>
                <a:spcPct val="90000"/>
              </a:lnSpc>
              <a:spcAft>
                <a:spcPts val="600"/>
              </a:spcAft>
            </a:pPr>
            <a:r>
              <a:rPr lang="en-US" sz="1400" dirty="0">
                <a:solidFill>
                  <a:prstClr val="white"/>
                </a:solidFill>
                <a:latin typeface="Calibri" panose="020F0502020204030204"/>
              </a:rPr>
              <a:t>BADRUM  			BATHROOM</a:t>
            </a:r>
          </a:p>
          <a:p>
            <a:pPr>
              <a:lnSpc>
                <a:spcPct val="90000"/>
              </a:lnSpc>
              <a:spcAft>
                <a:spcPts val="600"/>
              </a:spcAft>
            </a:pPr>
            <a:r>
              <a:rPr lang="en-US" sz="1400" dirty="0">
                <a:solidFill>
                  <a:prstClr val="white"/>
                </a:solidFill>
                <a:latin typeface="Calibri" panose="020F0502020204030204"/>
              </a:rPr>
              <a:t>KÖK			KITCHEN</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KÖKSUTRUSTNING		KITCHEN-WARE</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DISKMASKIN		DISH WASHER</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KAFFEKOKARE		COFFEE-MAKER</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VATTENKOKARE		KETTLE</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MIKRO			MICRO</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SPIS			STOVE</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TV			TV</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WIFI			WIFI</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DJUR TILLÅTNA		ANIMAL IS ALLOWED </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UTEPLATS			PATIO</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ea typeface="Calibri"/>
                <a:cs typeface="Calibri"/>
              </a:rPr>
              <a:t>SOVRUM 1</a:t>
            </a:r>
            <a:r>
              <a:rPr lang="en-US" sz="1000" dirty="0">
                <a:solidFill>
                  <a:prstClr val="white"/>
                </a:solidFill>
                <a:latin typeface="Calibri" panose="020F0502020204030204"/>
                <a:ea typeface="Calibri"/>
                <a:cs typeface="Calibri"/>
              </a:rPr>
              <a:t>(2enkelsängar)   </a:t>
            </a:r>
            <a:r>
              <a:rPr lang="en-US" sz="1400" dirty="0">
                <a:solidFill>
                  <a:prstClr val="white"/>
                </a:solidFill>
                <a:latin typeface="Calibri" panose="020F0502020204030204"/>
                <a:ea typeface="Calibri"/>
                <a:cs typeface="Calibri"/>
              </a:rPr>
              <a:t>                            BEDROOM 1</a:t>
            </a:r>
            <a:r>
              <a:rPr lang="en-US" sz="1000" dirty="0">
                <a:solidFill>
                  <a:prstClr val="white"/>
                </a:solidFill>
                <a:latin typeface="Calibri" panose="020F0502020204030204"/>
                <a:ea typeface="Calibri"/>
                <a:cs typeface="Calibri"/>
              </a:rPr>
              <a:t>(2 single beds)</a:t>
            </a:r>
          </a:p>
          <a:p>
            <a:pPr>
              <a:lnSpc>
                <a:spcPct val="90000"/>
              </a:lnSpc>
              <a:spcAft>
                <a:spcPts val="600"/>
              </a:spcAft>
            </a:pPr>
            <a:r>
              <a:rPr lang="en-US" sz="1400" dirty="0">
                <a:solidFill>
                  <a:prstClr val="white"/>
                </a:solidFill>
                <a:latin typeface="Calibri" panose="020F0502020204030204"/>
                <a:ea typeface="Calibri"/>
                <a:cs typeface="Calibri"/>
              </a:rPr>
              <a:t>SOVRUM 2</a:t>
            </a:r>
            <a:r>
              <a:rPr lang="en-US" sz="1000" dirty="0">
                <a:solidFill>
                  <a:prstClr val="white"/>
                </a:solidFill>
                <a:latin typeface="Calibri" panose="020F0502020204030204"/>
                <a:ea typeface="Calibri"/>
                <a:cs typeface="Calibri"/>
              </a:rPr>
              <a:t>(2 </a:t>
            </a:r>
            <a:r>
              <a:rPr lang="en-US" sz="1000" dirty="0" err="1">
                <a:solidFill>
                  <a:prstClr val="white"/>
                </a:solidFill>
                <a:latin typeface="Calibri" panose="020F0502020204030204"/>
                <a:ea typeface="Calibri"/>
                <a:cs typeface="Calibri"/>
              </a:rPr>
              <a:t>våningssängar</a:t>
            </a:r>
            <a:r>
              <a:rPr lang="en-US" sz="1000" dirty="0">
                <a:solidFill>
                  <a:prstClr val="white"/>
                </a:solidFill>
                <a:latin typeface="Calibri" panose="020F0502020204030204"/>
                <a:ea typeface="Calibri"/>
                <a:cs typeface="Calibri"/>
              </a:rPr>
              <a:t>)</a:t>
            </a:r>
            <a:r>
              <a:rPr lang="en-US" sz="1400" dirty="0">
                <a:solidFill>
                  <a:prstClr val="white"/>
                </a:solidFill>
                <a:latin typeface="Calibri" panose="020F0502020204030204"/>
                <a:ea typeface="Calibri"/>
                <a:cs typeface="Calibri"/>
              </a:rPr>
              <a:t>                           BEDROOM 2</a:t>
            </a:r>
            <a:r>
              <a:rPr lang="en-US" sz="1000" dirty="0">
                <a:solidFill>
                  <a:prstClr val="white"/>
                </a:solidFill>
                <a:latin typeface="Calibri" panose="020F0502020204030204"/>
                <a:ea typeface="Calibri"/>
                <a:cs typeface="Calibri"/>
              </a:rPr>
              <a:t>(2 bunk beds)</a:t>
            </a:r>
          </a:p>
          <a:p>
            <a:pPr>
              <a:lnSpc>
                <a:spcPct val="90000"/>
              </a:lnSpc>
              <a:spcAft>
                <a:spcPts val="600"/>
              </a:spcAft>
            </a:pPr>
            <a:r>
              <a:rPr lang="en-US" sz="1400" dirty="0">
                <a:solidFill>
                  <a:prstClr val="white"/>
                </a:solidFill>
                <a:latin typeface="Calibri" panose="020F0502020204030204"/>
              </a:rPr>
              <a:t>TVÄTTMASKIN		WASHING MACHINE</a:t>
            </a:r>
            <a:endParaRPr lang="en-US" sz="1400" dirty="0">
              <a:solidFill>
                <a:prstClr val="white"/>
              </a:solidFill>
              <a:latin typeface="Calibri" panose="020F0502020204030204"/>
              <a:ea typeface="Calibri"/>
              <a:cs typeface="Calibri"/>
            </a:endParaRPr>
          </a:p>
          <a:p>
            <a:pPr>
              <a:lnSpc>
                <a:spcPct val="90000"/>
              </a:lnSpc>
              <a:spcAft>
                <a:spcPts val="600"/>
              </a:spcAft>
            </a:pPr>
            <a:r>
              <a:rPr lang="en-US" sz="1400" dirty="0">
                <a:solidFill>
                  <a:prstClr val="white"/>
                </a:solidFill>
                <a:latin typeface="Calibri" panose="020F0502020204030204"/>
              </a:rPr>
              <a:t>TORKTUMLARE		DRYER</a:t>
            </a:r>
            <a:endParaRPr lang="en-US" sz="1400" dirty="0">
              <a:solidFill>
                <a:prstClr val="white"/>
              </a:solidFill>
              <a:latin typeface="Calibri" panose="020F0502020204030204"/>
              <a:ea typeface="Calibri"/>
              <a:cs typeface="Calibri"/>
            </a:endParaRPr>
          </a:p>
        </p:txBody>
      </p:sp>
      <p:sp>
        <p:nvSpPr>
          <p:cNvPr id="14" name="textruta 9">
            <a:extLst>
              <a:ext uri="{FF2B5EF4-FFF2-40B4-BE49-F238E27FC236}">
                <a16:creationId xmlns:a16="http://schemas.microsoft.com/office/drawing/2014/main" id="{0114CA46-B5E7-0DC1-B55A-E6E87E1E1F97}"/>
              </a:ext>
            </a:extLst>
          </p:cNvPr>
          <p:cNvSpPr txBox="1"/>
          <p:nvPr/>
        </p:nvSpPr>
        <p:spPr>
          <a:xfrm>
            <a:off x="6610162" y="0"/>
            <a:ext cx="4753535" cy="167249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Idun 74m²</a:t>
            </a:r>
            <a:b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2300:-/Natt = 383,33:-/</a:t>
            </a:r>
            <a:r>
              <a:rPr kumimoji="0" lang="en-US"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natt</a:t>
            </a: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per person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6-bädds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stuga</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Bildobjekt 42" descr="En bild som visar inomhus, golv, vägg, rum&#10;&#10;Automatiskt genererad beskrivning">
            <a:extLst>
              <a:ext uri="{FF2B5EF4-FFF2-40B4-BE49-F238E27FC236}">
                <a16:creationId xmlns:a16="http://schemas.microsoft.com/office/drawing/2014/main" id="{62838930-C6D3-F4F0-57C0-C80A372B66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600" r="14317"/>
          <a:stretch/>
        </p:blipFill>
        <p:spPr>
          <a:xfrm>
            <a:off x="-4642" y="10"/>
            <a:ext cx="3006061" cy="3339639"/>
          </a:xfrm>
          <a:prstGeom prst="rect">
            <a:avLst/>
          </a:prstGeom>
          <a:effectLst>
            <a:outerShdw blurRad="63500" sx="102000" sy="102000" algn="ctr" rotWithShape="0">
              <a:prstClr val="black">
                <a:alpha val="40000"/>
              </a:prstClr>
            </a:outerShdw>
          </a:effectLst>
        </p:spPr>
      </p:pic>
      <p:pic>
        <p:nvPicPr>
          <p:cNvPr id="16" name="Bildobjekt 40" descr="En bild som visar golv, inomhus, vägg, rum&#10;&#10;Automatiskt genererad beskrivning">
            <a:extLst>
              <a:ext uri="{FF2B5EF4-FFF2-40B4-BE49-F238E27FC236}">
                <a16:creationId xmlns:a16="http://schemas.microsoft.com/office/drawing/2014/main" id="{84BCE78B-07B4-56D3-6A82-D6454822208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0313" r="19904"/>
          <a:stretch/>
        </p:blipFill>
        <p:spPr>
          <a:xfrm>
            <a:off x="3198068" y="10"/>
            <a:ext cx="2991088" cy="3339639"/>
          </a:xfrm>
          <a:prstGeom prst="rect">
            <a:avLst/>
          </a:prstGeom>
          <a:effectLst>
            <a:outerShdw blurRad="63500" sx="102000" sy="102000" algn="ctr" rotWithShape="0">
              <a:prstClr val="black">
                <a:alpha val="40000"/>
              </a:prstClr>
            </a:outerShdw>
          </a:effectLst>
        </p:spPr>
      </p:pic>
      <p:pic>
        <p:nvPicPr>
          <p:cNvPr id="17" name="Bildobjekt 38" descr="En bild som visar golv, inomhus, vägg, rum&#10;&#10;Automatiskt genererad beskrivning">
            <a:extLst>
              <a:ext uri="{FF2B5EF4-FFF2-40B4-BE49-F238E27FC236}">
                <a16:creationId xmlns:a16="http://schemas.microsoft.com/office/drawing/2014/main" id="{2933A061-A66D-BCA5-7E60-70DBB7D416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161" r="1" b="1"/>
          <a:stretch/>
        </p:blipFill>
        <p:spPr>
          <a:xfrm>
            <a:off x="-2" y="3518351"/>
            <a:ext cx="6189158" cy="33396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85324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6164-6673-6C0B-B66D-88E7CB2D651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EFF78FA-0F95-0DBB-6A74-2D44839BB2FB}"/>
              </a:ext>
            </a:extLst>
          </p:cNvPr>
          <p:cNvSpPr>
            <a:spLocks noGrp="1"/>
          </p:cNvSpPr>
          <p:nvPr>
            <p:ph type="ftr" sz="quarter" idx="11"/>
          </p:nvPr>
        </p:nvSpPr>
        <p:spPr>
          <a:xfrm>
            <a:off x="812799" y="6356351"/>
            <a:ext cx="6572069" cy="365125"/>
          </a:xfrm>
        </p:spPr>
        <p:txBody>
          <a:bodyPr/>
          <a:lstStyle/>
          <a:p>
            <a:r>
              <a:rPr lang="sv-SE" dirty="0"/>
              <a:t>Harley-Davidson Club Sweden I SAMARBETE MED ÖSTERSUNDS CAMPING</a:t>
            </a:r>
          </a:p>
        </p:txBody>
      </p:sp>
      <p:pic>
        <p:nvPicPr>
          <p:cNvPr id="2" name="Bildobjekt 11" descr="En bild som visar utomhus, gräs, träd, hus&#10;&#10;Automatiskt genererad beskrivning">
            <a:extLst>
              <a:ext uri="{FF2B5EF4-FFF2-40B4-BE49-F238E27FC236}">
                <a16:creationId xmlns:a16="http://schemas.microsoft.com/office/drawing/2014/main" id="{58582A51-F226-BDE4-ED2D-08B2D96F54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92" r="27525"/>
          <a:stretch/>
        </p:blipFill>
        <p:spPr>
          <a:xfrm>
            <a:off x="-4642" y="10"/>
            <a:ext cx="3006061" cy="3339639"/>
          </a:xfrm>
          <a:prstGeom prst="rect">
            <a:avLst/>
          </a:prstGeom>
          <a:effectLst>
            <a:outerShdw blurRad="63500" sx="102000" sy="102000" algn="ctr" rotWithShape="0">
              <a:prstClr val="black">
                <a:alpha val="40000"/>
              </a:prstClr>
            </a:outerShdw>
          </a:effectLst>
        </p:spPr>
      </p:pic>
      <p:pic>
        <p:nvPicPr>
          <p:cNvPr id="3" name="Bildobjekt 2" descr="En bild som visar inomhus, golv, vägg, tak&#10;&#10;Automatiskt genererad beskrivning">
            <a:extLst>
              <a:ext uri="{FF2B5EF4-FFF2-40B4-BE49-F238E27FC236}">
                <a16:creationId xmlns:a16="http://schemas.microsoft.com/office/drawing/2014/main" id="{487E2448-1454-A9DC-9C85-782C2653D1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0" r="36967"/>
          <a:stretch/>
        </p:blipFill>
        <p:spPr>
          <a:xfrm>
            <a:off x="3198068" y="10"/>
            <a:ext cx="2991088" cy="3339639"/>
          </a:xfrm>
          <a:prstGeom prst="rect">
            <a:avLst/>
          </a:prstGeom>
          <a:effectLst>
            <a:outerShdw blurRad="63500" sx="102000" sy="102000" algn="ctr" rotWithShape="0">
              <a:prstClr val="black">
                <a:alpha val="40000"/>
              </a:prstClr>
            </a:outerShdw>
          </a:effectLst>
        </p:spPr>
      </p:pic>
      <p:pic>
        <p:nvPicPr>
          <p:cNvPr id="5" name="Bildobjekt 5" descr="En bild som visar golv, inomhus, vägg, bor&#10;&#10;Automatiskt genererad beskrivning">
            <a:extLst>
              <a:ext uri="{FF2B5EF4-FFF2-40B4-BE49-F238E27FC236}">
                <a16:creationId xmlns:a16="http://schemas.microsoft.com/office/drawing/2014/main" id="{D030F53A-A6DE-5FB4-0587-63B78BC93F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21" r="1" b="10041"/>
          <a:stretch/>
        </p:blipFill>
        <p:spPr>
          <a:xfrm>
            <a:off x="-2" y="3518351"/>
            <a:ext cx="6189158" cy="3339649"/>
          </a:xfrm>
          <a:prstGeom prst="rect">
            <a:avLst/>
          </a:prstGeom>
          <a:effectLst>
            <a:outerShdw blurRad="63500" sx="102000" sy="102000" algn="ctr" rotWithShape="0">
              <a:prstClr val="black">
                <a:alpha val="40000"/>
              </a:prstClr>
            </a:outerShdw>
          </a:effectLst>
        </p:spPr>
      </p:pic>
      <p:sp>
        <p:nvSpPr>
          <p:cNvPr id="7" name="textruta 49">
            <a:extLst>
              <a:ext uri="{FF2B5EF4-FFF2-40B4-BE49-F238E27FC236}">
                <a16:creationId xmlns:a16="http://schemas.microsoft.com/office/drawing/2014/main" id="{B7599E40-B36A-1059-EF80-50E3C0F8539E}"/>
              </a:ext>
            </a:extLst>
          </p:cNvPr>
          <p:cNvSpPr txBox="1"/>
          <p:nvPr/>
        </p:nvSpPr>
        <p:spPr>
          <a:xfrm>
            <a:off x="6812286" y="1669829"/>
            <a:ext cx="5376665" cy="3570208"/>
          </a:xfrm>
          <a:prstGeom prst="rect">
            <a:avLst/>
          </a:prstGeom>
          <a:noFill/>
        </p:spPr>
        <p:txBody>
          <a:bodyPr wrap="square" lIns="91440" tIns="45720" rIns="91440" bIns="45720" anchor="t">
            <a:spAutoFit/>
          </a:bodyPr>
          <a:lstStyle/>
          <a:p>
            <a:endParaRPr lang="sv-SE" sz="1600" dirty="0">
              <a:solidFill>
                <a:srgbClr val="000000"/>
              </a:solidFill>
              <a:latin typeface="Open Sans" panose="020B0606030504020204" pitchFamily="34" charset="0"/>
            </a:endParaRP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BADRUM        		BATHROOM</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KÖK			KITCHEN</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KÖKSUTRUSTNING	                       KITCHEN-WARE</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DISKMASKIN		DISH WASHER</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KAFFEKOKARE		COFFEE-MAKER</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VATTENKOKARE		KETTLE</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MIKRO			MICRO</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SPIS			STOVE</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TV			TV</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WIFI			WIFI</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DJUR TILLÅTNA		ANIMAL IS ALLOWED </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UTEPLATS                          		PATIO</a:t>
            </a:r>
          </a:p>
          <a:p>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SOVRUM 1 </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(2 ENKELSÄNGAR)</a:t>
            </a: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                     BEDROOM 1</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(2 SINGEL BEDS)</a:t>
            </a:r>
          </a:p>
          <a:p>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SOVRUM 2 </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(2 ENKELSÄNGAR) </a:t>
            </a:r>
            <a:r>
              <a:rPr lang="en-US" sz="1400" dirty="0">
                <a:solidFill>
                  <a:prstClr val="white"/>
                </a:solidFill>
                <a:latin typeface="Calibri" panose="020F0502020204030204" pitchFamily="34" charset="0"/>
                <a:ea typeface="Calibri" panose="020F0502020204030204" pitchFamily="34" charset="0"/>
                <a:cs typeface="Calibri" panose="020F0502020204030204" pitchFamily="34" charset="0"/>
              </a:rPr>
              <a:t>                    BEDROOM 2</a:t>
            </a:r>
            <a:r>
              <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rPr>
              <a:t>(2 SINGEL BEDS)</a:t>
            </a:r>
          </a:p>
          <a:p>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BÄDDSOFFA		</a:t>
            </a:r>
            <a:r>
              <a:rPr lang="sv-SE" sz="1000" dirty="0">
                <a:solidFill>
                  <a:prstClr val="white"/>
                </a:solidFill>
                <a:latin typeface="Calibri" panose="020F0502020204030204" pitchFamily="34" charset="0"/>
                <a:ea typeface="Calibri" panose="020F0502020204030204" pitchFamily="34" charset="0"/>
                <a:cs typeface="Calibri" panose="020F0502020204030204" pitchFamily="34" charset="0"/>
              </a:rPr>
              <a:t>(för 2 personer) </a:t>
            </a:r>
            <a:r>
              <a:rPr lang="sv-SE" sz="1400" dirty="0">
                <a:solidFill>
                  <a:prstClr val="white"/>
                </a:solidFill>
                <a:latin typeface="Calibri" panose="020F0502020204030204" pitchFamily="34" charset="0"/>
                <a:ea typeface="Calibri" panose="020F0502020204030204" pitchFamily="34" charset="0"/>
                <a:cs typeface="Calibri" panose="020F0502020204030204" pitchFamily="34" charset="0"/>
              </a:rPr>
              <a:t> SOFABED	</a:t>
            </a:r>
            <a:r>
              <a:rPr lang="sv-SE" sz="1000" dirty="0">
                <a:solidFill>
                  <a:prstClr val="white"/>
                </a:solidFill>
                <a:latin typeface="Calibri" panose="020F0502020204030204" pitchFamily="34" charset="0"/>
                <a:ea typeface="Calibri" panose="020F0502020204030204" pitchFamily="34" charset="0"/>
                <a:cs typeface="Calibri" panose="020F0502020204030204" pitchFamily="34" charset="0"/>
              </a:rPr>
              <a:t>(for </a:t>
            </a:r>
            <a:r>
              <a:rPr lang="sv-SE" sz="1000" dirty="0" err="1">
                <a:solidFill>
                  <a:prstClr val="white"/>
                </a:solidFill>
                <a:latin typeface="Calibri" panose="020F0502020204030204" pitchFamily="34" charset="0"/>
                <a:ea typeface="Calibri" panose="020F0502020204030204" pitchFamily="34" charset="0"/>
                <a:cs typeface="Calibri" panose="020F0502020204030204" pitchFamily="34" charset="0"/>
              </a:rPr>
              <a:t>two</a:t>
            </a:r>
            <a:r>
              <a:rPr lang="sv-SE" sz="10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sv-SE" sz="1000" dirty="0" err="1">
                <a:solidFill>
                  <a:prstClr val="white"/>
                </a:solidFill>
                <a:latin typeface="Calibri" panose="020F0502020204030204" pitchFamily="34" charset="0"/>
                <a:ea typeface="Calibri" panose="020F0502020204030204" pitchFamily="34" charset="0"/>
                <a:cs typeface="Calibri" panose="020F0502020204030204" pitchFamily="34" charset="0"/>
              </a:rPr>
              <a:t>people</a:t>
            </a:r>
            <a:r>
              <a:rPr lang="sv-SE" sz="10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lang="en-US" sz="1000"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ruta 9">
            <a:extLst>
              <a:ext uri="{FF2B5EF4-FFF2-40B4-BE49-F238E27FC236}">
                <a16:creationId xmlns:a16="http://schemas.microsoft.com/office/drawing/2014/main" id="{DD01D47F-DE78-C526-528C-D865C6632F5C}"/>
              </a:ext>
            </a:extLst>
          </p:cNvPr>
          <p:cNvSpPr txBox="1"/>
          <p:nvPr/>
        </p:nvSpPr>
        <p:spPr>
          <a:xfrm>
            <a:off x="6580638" y="113755"/>
            <a:ext cx="4822239" cy="155336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Midgård</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65m²</a:t>
            </a:r>
            <a:b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2050:-/</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 341,66:-/</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natt</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per person</a:t>
            </a:r>
          </a:p>
          <a:p>
            <a:pPr algn="ctr">
              <a:lnSpc>
                <a:spcPct val="90000"/>
              </a:lnSpc>
              <a:spcBef>
                <a:spcPct val="0"/>
              </a:spcBef>
              <a:spcAft>
                <a:spcPts val="600"/>
              </a:spcAft>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6 –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Bädds</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prstClr val="white"/>
                </a:solidFill>
                <a:latin typeface="Calibri" panose="020F0502020204030204" pitchFamily="34" charset="0"/>
                <a:ea typeface="Calibri" panose="020F0502020204030204" pitchFamily="34" charset="0"/>
                <a:cs typeface="Calibri" panose="020F0502020204030204" pitchFamily="34" charset="0"/>
              </a:rPr>
              <a:t>stuga</a:t>
            </a: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651598122"/>
      </p:ext>
    </p:extLst>
  </p:cSld>
  <p:clrMapOvr>
    <a:masterClrMapping/>
  </p:clrMapOvr>
</p:sld>
</file>

<file path=ppt/theme/theme1.xml><?xml version="1.0" encoding="utf-8"?>
<a:theme xmlns:a="http://schemas.openxmlformats.org/drawingml/2006/main" name="H-DCS">
  <a:themeElements>
    <a:clrScheme name="Anpassat 6">
      <a:dk1>
        <a:srgbClr val="33373A"/>
      </a:dk1>
      <a:lt1>
        <a:srgbClr val="FFFFFF"/>
      </a:lt1>
      <a:dk2>
        <a:srgbClr val="1F2123"/>
      </a:dk2>
      <a:lt2>
        <a:srgbClr val="FF6600"/>
      </a:lt2>
      <a:accent1>
        <a:srgbClr val="FF6600"/>
      </a:accent1>
      <a:accent2>
        <a:srgbClr val="FF6600"/>
      </a:accent2>
      <a:accent3>
        <a:srgbClr val="7A6A60"/>
      </a:accent3>
      <a:accent4>
        <a:srgbClr val="B4936D"/>
      </a:accent4>
      <a:accent5>
        <a:srgbClr val="67787B"/>
      </a:accent5>
      <a:accent6>
        <a:srgbClr val="9D936F"/>
      </a:accent6>
      <a:hlink>
        <a:srgbClr val="646464"/>
      </a:hlink>
      <a:folHlink>
        <a:srgbClr val="969696"/>
      </a:folHlink>
    </a:clrScheme>
    <a:fontScheme name="Horis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s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thm15="http://schemas.microsoft.com/office/thememl/2012/main" name="H-DCS" id="{FBDD74BD-2935-474D-8186-FE93D2BE0AE6}" vid="{7D4AFC3C-2744-40A0-A2B0-6EF3FE0DC131}"/>
    </a:ext>
  </a:extLst>
</a:theme>
</file>

<file path=ppt/theme/theme2.xml><?xml version="1.0" encoding="utf-8"?>
<a:theme xmlns:a="http://schemas.openxmlformats.org/drawingml/2006/main" name="1_H-DCS">
  <a:themeElements>
    <a:clrScheme name="Anpassat 6">
      <a:dk1>
        <a:srgbClr val="33373A"/>
      </a:dk1>
      <a:lt1>
        <a:srgbClr val="FFFFFF"/>
      </a:lt1>
      <a:dk2>
        <a:srgbClr val="1F2123"/>
      </a:dk2>
      <a:lt2>
        <a:srgbClr val="FF6600"/>
      </a:lt2>
      <a:accent1>
        <a:srgbClr val="FF6600"/>
      </a:accent1>
      <a:accent2>
        <a:srgbClr val="FF6600"/>
      </a:accent2>
      <a:accent3>
        <a:srgbClr val="7A6A60"/>
      </a:accent3>
      <a:accent4>
        <a:srgbClr val="B4936D"/>
      </a:accent4>
      <a:accent5>
        <a:srgbClr val="67787B"/>
      </a:accent5>
      <a:accent6>
        <a:srgbClr val="9D936F"/>
      </a:accent6>
      <a:hlink>
        <a:srgbClr val="646464"/>
      </a:hlink>
      <a:folHlink>
        <a:srgbClr val="969696"/>
      </a:folHlink>
    </a:clrScheme>
    <a:fontScheme name="Horis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s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thm15="http://schemas.microsoft.com/office/thememl/2012/main" name="H-DCS" id="{FBDD74BD-2935-474D-8186-FE93D2BE0AE6}" vid="{7D4AFC3C-2744-40A0-A2B0-6EF3FE0DC13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29423</TotalTime>
  <Words>1835</Words>
  <Application>Microsoft Office PowerPoint</Application>
  <PresentationFormat>Widescreen</PresentationFormat>
  <Paragraphs>237</Paragraphs>
  <Slides>21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Arial Narrow</vt:lpstr>
      <vt:lpstr>Britannic Bold</vt:lpstr>
      <vt:lpstr>Calibri</vt:lpstr>
      <vt:lpstr>Isidora Sans Alt Black</vt:lpstr>
      <vt:lpstr>Open Sans</vt:lpstr>
      <vt:lpstr>H-DCS</vt:lpstr>
      <vt:lpstr>1_H-DCS</vt:lpstr>
      <vt:lpstr>PowerPoint Presentation</vt:lpstr>
      <vt:lpstr>Hur bokar jag? </vt:lpstr>
      <vt:lpstr>BOKNINGSREGLER OCH INFORMATION</vt:lpstr>
      <vt:lpstr>BOKNINGSREGLER OCH INFORMATION</vt:lpstr>
      <vt:lpstr>BOKNINGSREGLER OCH INFORMATION</vt:lpstr>
      <vt:lpstr>PRISLISTA</vt:lpstr>
      <vt:lpstr>ÖVERSIKTSKARTA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ser fram emot att TRÄFFA dig PÅ Vår internationella träff! Mullrande Motorer, historier som lever vidare och en gemenskap som slår allt! Detta kommer bli en träff du helt enkelt inte FÅR mISSA!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Robert Bodin</dc:creator>
  <cp:lastModifiedBy>Robert Bodin</cp:lastModifiedBy>
  <cp:revision>326</cp:revision>
  <cp:lastPrinted>2019-10-15T19:22:55Z</cp:lastPrinted>
  <dcterms:created xsi:type="dcterms:W3CDTF">2019-10-07T17:54:13Z</dcterms:created>
  <dcterms:modified xsi:type="dcterms:W3CDTF">2026-02-05T19:42:25Z</dcterms:modified>
</cp:coreProperties>
</file>